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348" r:id="rId3"/>
    <p:sldId id="297" r:id="rId4"/>
    <p:sldId id="313" r:id="rId5"/>
    <p:sldId id="287" r:id="rId6"/>
    <p:sldId id="288" r:id="rId7"/>
    <p:sldId id="295" r:id="rId8"/>
    <p:sldId id="289" r:id="rId9"/>
    <p:sldId id="294" r:id="rId10"/>
    <p:sldId id="314" r:id="rId11"/>
    <p:sldId id="257" r:id="rId12"/>
    <p:sldId id="259" r:id="rId13"/>
    <p:sldId id="315" r:id="rId14"/>
    <p:sldId id="334" r:id="rId15"/>
    <p:sldId id="265" r:id="rId16"/>
    <p:sldId id="316" r:id="rId17"/>
    <p:sldId id="299" r:id="rId18"/>
    <p:sldId id="338" r:id="rId19"/>
    <p:sldId id="300" r:id="rId20"/>
    <p:sldId id="301" r:id="rId21"/>
    <p:sldId id="304" r:id="rId22"/>
    <p:sldId id="339" r:id="rId23"/>
    <p:sldId id="317" r:id="rId24"/>
    <p:sldId id="302" r:id="rId25"/>
    <p:sldId id="303" r:id="rId26"/>
    <p:sldId id="305" r:id="rId27"/>
    <p:sldId id="328" r:id="rId28"/>
    <p:sldId id="329" r:id="rId29"/>
    <p:sldId id="331" r:id="rId30"/>
    <p:sldId id="327" r:id="rId31"/>
    <p:sldId id="347" r:id="rId32"/>
    <p:sldId id="306" r:id="rId33"/>
    <p:sldId id="307" r:id="rId34"/>
    <p:sldId id="318" r:id="rId35"/>
    <p:sldId id="282" r:id="rId36"/>
    <p:sldId id="283" r:id="rId37"/>
    <p:sldId id="286" r:id="rId38"/>
    <p:sldId id="333" r:id="rId39"/>
    <p:sldId id="319" r:id="rId40"/>
    <p:sldId id="272" r:id="rId41"/>
    <p:sldId id="273" r:id="rId42"/>
    <p:sldId id="274" r:id="rId43"/>
    <p:sldId id="320" r:id="rId44"/>
    <p:sldId id="309" r:id="rId45"/>
    <p:sldId id="337" r:id="rId46"/>
    <p:sldId id="310" r:id="rId47"/>
    <p:sldId id="312" r:id="rId48"/>
    <p:sldId id="321" r:id="rId49"/>
    <p:sldId id="260" r:id="rId50"/>
    <p:sldId id="261" r:id="rId51"/>
    <p:sldId id="262" r:id="rId52"/>
    <p:sldId id="311" r:id="rId53"/>
    <p:sldId id="323" r:id="rId54"/>
    <p:sldId id="270" r:id="rId55"/>
    <p:sldId id="279" r:id="rId56"/>
    <p:sldId id="280" r:id="rId57"/>
    <p:sldId id="324" r:id="rId58"/>
    <p:sldId id="275" r:id="rId59"/>
    <p:sldId id="325" r:id="rId60"/>
    <p:sldId id="271" r:id="rId61"/>
    <p:sldId id="326" r:id="rId62"/>
    <p:sldId id="350" r:id="rId63"/>
    <p:sldId id="351" r:id="rId64"/>
    <p:sldId id="349" r:id="rId65"/>
    <p:sldId id="341" r:id="rId66"/>
    <p:sldId id="346" r:id="rId67"/>
    <p:sldId id="342" r:id="rId68"/>
    <p:sldId id="352" r:id="rId69"/>
    <p:sldId id="356" r:id="rId70"/>
    <p:sldId id="358" r:id="rId71"/>
    <p:sldId id="359" r:id="rId72"/>
    <p:sldId id="360" r:id="rId73"/>
    <p:sldId id="361" r:id="rId74"/>
    <p:sldId id="362" r:id="rId75"/>
    <p:sldId id="363" r:id="rId76"/>
    <p:sldId id="364" r:id="rId77"/>
    <p:sldId id="355" r:id="rId78"/>
    <p:sldId id="365" r:id="rId79"/>
    <p:sldId id="258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MARKET User Guide" id="{0DD6D107-0027-464B-B6C4-5890D9B8814E}">
          <p14:sldIdLst>
            <p14:sldId id="284"/>
            <p14:sldId id="348"/>
          </p14:sldIdLst>
        </p14:section>
        <p14:section name="Table of Contents" id="{B1836260-F922-40A5-9333-851380B0675A}">
          <p14:sldIdLst>
            <p14:sldId id="297"/>
          </p14:sldIdLst>
        </p14:section>
        <p14:section name="MetaMask Setting" id="{1D71A68E-EEEE-4091-AC0A-055BF7B70392}">
          <p14:sldIdLst>
            <p14:sldId id="313"/>
            <p14:sldId id="287"/>
            <p14:sldId id="288"/>
            <p14:sldId id="295"/>
            <p14:sldId id="289"/>
            <p14:sldId id="294"/>
          </p14:sldIdLst>
        </p14:section>
        <p14:section name="Log in / out" id="{7A693CC5-40AC-41F0-82DC-B7D173F4104C}">
          <p14:sldIdLst>
            <p14:sldId id="314"/>
            <p14:sldId id="257"/>
            <p14:sldId id="259"/>
          </p14:sldIdLst>
        </p14:section>
        <p14:section name="Profile Setting" id="{679BC8E8-B0BA-46AB-9BBD-1F42B3679A01}">
          <p14:sldIdLst>
            <p14:sldId id="315"/>
            <p14:sldId id="334"/>
            <p14:sldId id="265"/>
          </p14:sldIdLst>
        </p14:section>
        <p14:section name="Main Page description" id="{D3C7132F-5473-4FAB-8BEB-A5467FABBEDA}">
          <p14:sldIdLst>
            <p14:sldId id="316"/>
            <p14:sldId id="299"/>
            <p14:sldId id="338"/>
            <p14:sldId id="300"/>
            <p14:sldId id="301"/>
            <p14:sldId id="304"/>
            <p14:sldId id="339"/>
          </p14:sldIdLst>
        </p14:section>
        <p14:section name="Marketplace" id="{715AEA4A-D771-4551-80E1-4D193BF28B3D}">
          <p14:sldIdLst>
            <p14:sldId id="317"/>
            <p14:sldId id="302"/>
            <p14:sldId id="303"/>
            <p14:sldId id="305"/>
            <p14:sldId id="328"/>
            <p14:sldId id="329"/>
            <p14:sldId id="331"/>
            <p14:sldId id="327"/>
            <p14:sldId id="347"/>
            <p14:sldId id="306"/>
            <p14:sldId id="307"/>
          </p14:sldIdLst>
        </p14:section>
        <p14:section name="Buy Item" id="{FE5474BF-6E2B-4BA3-B7B9-32009DE19043}">
          <p14:sldIdLst>
            <p14:sldId id="318"/>
            <p14:sldId id="282"/>
            <p14:sldId id="283"/>
            <p14:sldId id="286"/>
            <p14:sldId id="333"/>
          </p14:sldIdLst>
        </p14:section>
        <p14:section name="Sell Item" id="{66AD90C9-53D5-44C0-859F-B67DBA1B1E23}">
          <p14:sldIdLst>
            <p14:sldId id="319"/>
            <p14:sldId id="272"/>
            <p14:sldId id="273"/>
            <p14:sldId id="274"/>
          </p14:sldIdLst>
        </p14:section>
        <p14:section name="Accept offer" id="{3B96473A-CF83-4368-8A0D-005888164CAD}">
          <p14:sldIdLst>
            <p14:sldId id="320"/>
            <p14:sldId id="309"/>
            <p14:sldId id="337"/>
            <p14:sldId id="310"/>
            <p14:sldId id="312"/>
          </p14:sldIdLst>
        </p14:section>
        <p14:section name="Setting for Mint" id="{3AA1F932-597A-482A-9CFE-14B63AD4E746}">
          <p14:sldIdLst>
            <p14:sldId id="321"/>
            <p14:sldId id="260"/>
            <p14:sldId id="261"/>
            <p14:sldId id="262"/>
            <p14:sldId id="311"/>
          </p14:sldIdLst>
        </p14:section>
        <p14:section name="Mint(User)" id="{CD1ADAC5-36FA-498D-9C72-174D1392BC63}">
          <p14:sldIdLst>
            <p14:sldId id="323"/>
            <p14:sldId id="270"/>
            <p14:sldId id="279"/>
            <p14:sldId id="280"/>
          </p14:sldIdLst>
        </p14:section>
        <p14:section name="Transfer" id="{60F67DCC-E149-42E3-B129-AFF03F391191}">
          <p14:sldIdLst>
            <p14:sldId id="324"/>
            <p14:sldId id="275"/>
          </p14:sldIdLst>
        </p14:section>
        <p14:section name="Profile(Collected)" id="{31F35E4B-DFDC-4A6F-B4EF-5BC7EF51B18E}">
          <p14:sldIdLst>
            <p14:sldId id="325"/>
            <p14:sldId id="271"/>
          </p14:sldIdLst>
        </p14:section>
        <p14:section name="Mint(Admin)" id="{3D39EB54-479B-4701-AE0F-D5EAF2BC2D97}">
          <p14:sldIdLst>
            <p14:sldId id="326"/>
            <p14:sldId id="350"/>
            <p14:sldId id="351"/>
          </p14:sldIdLst>
        </p14:section>
        <p14:section name="Reveal" id="{EF7833BF-1451-4BA5-9D60-055E745C4969}">
          <p14:sldIdLst>
            <p14:sldId id="349"/>
            <p14:sldId id="341"/>
            <p14:sldId id="346"/>
            <p14:sldId id="342"/>
            <p14:sldId id="352"/>
          </p14:sldIdLst>
        </p14:section>
        <p14:section name="Verfication" id="{0ADC3CC9-2EA3-9C45-876F-0E67863B7EFB}">
          <p14:sldIdLst>
            <p14:sldId id="356"/>
            <p14:sldId id="358"/>
            <p14:sldId id="359"/>
            <p14:sldId id="360"/>
            <p14:sldId id="361"/>
            <p14:sldId id="362"/>
            <p14:sldId id="363"/>
          </p14:sldIdLst>
        </p14:section>
        <p14:section name="Verficiation (admin)" id="{7FB3B8CC-A097-B042-B05F-E7C4E404E7E3}">
          <p14:sldIdLst>
            <p14:sldId id="364"/>
            <p14:sldId id="355"/>
            <p14:sldId id="365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2" pos="211" userDrawn="1">
          <p15:clr>
            <a:srgbClr val="A4A3A4"/>
          </p15:clr>
        </p15:guide>
        <p15:guide id="3" pos="7469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640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3362" userDrawn="1">
          <p15:clr>
            <a:srgbClr val="A4A3A4"/>
          </p15:clr>
        </p15:guide>
        <p15:guide id="9" pos="5518" userDrawn="1">
          <p15:clr>
            <a:srgbClr val="A4A3A4"/>
          </p15:clr>
        </p15:guide>
        <p15:guide id="10" pos="5223" userDrawn="1">
          <p15:clr>
            <a:srgbClr val="A4A3A4"/>
          </p15:clr>
        </p15:guide>
        <p15:guide id="11" orient="horz" pos="799" userDrawn="1">
          <p15:clr>
            <a:srgbClr val="A4A3A4"/>
          </p15:clr>
        </p15:guide>
        <p15:guide id="12" pos="27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5FA"/>
    <a:srgbClr val="E80000"/>
    <a:srgbClr val="FFC000"/>
    <a:srgbClr val="6F63D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55" autoAdjust="0"/>
    <p:restoredTop sz="94660"/>
  </p:normalViewPr>
  <p:slideViewPr>
    <p:cSldViewPr snapToGrid="0">
      <p:cViewPr varScale="1">
        <p:scale>
          <a:sx n="216" d="100"/>
          <a:sy n="216" d="100"/>
        </p:scale>
        <p:origin x="216" y="352"/>
      </p:cViewPr>
      <p:guideLst>
        <p:guide pos="211"/>
        <p:guide pos="7469"/>
        <p:guide orient="horz" pos="4088"/>
        <p:guide orient="horz" pos="640"/>
        <p:guide pos="3840"/>
        <p:guide orient="horz" pos="3362"/>
        <p:guide pos="5518"/>
        <p:guide pos="5223"/>
        <p:guide orient="horz" pos="799"/>
        <p:guide pos="27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10CDB-F9FE-85D7-EB88-457B6974B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FB2582-E585-A2CA-B796-455CB8CFA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45F89-2808-CE33-C032-AFF1596C1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8994AA-0A3C-FF46-F301-CCFA5F05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CF3DDC-40F6-685C-D887-1FBFA6A7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78391-8F7F-D047-E2F3-7DC75D3D1CC5}"/>
              </a:ext>
            </a:extLst>
          </p:cNvPr>
          <p:cNvSpPr txBox="1">
            <a:spLocks/>
          </p:cNvSpPr>
          <p:nvPr userDrawn="1"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074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74B05C-59DD-0FBC-ED99-24DC61B0D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0B9143-E927-C9E2-3616-5CFCA2AC0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EE6308-E4F5-104A-FEF6-A9EA38E9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7CE497-DDE3-72F7-0F43-34F0B0AF8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D7694-8CCC-9C63-48C1-E1879528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05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286A57-0831-99F0-F8DB-39FE3FE34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CDD142-6AEA-80CA-C15E-6B45A7DD0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69E897-5B3A-CC43-9F61-9F982D2D8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1D9E0-3321-A37B-AAF1-9F4705EFF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11D12F-C451-2006-09CB-051A4549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70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C5C7D4-51A4-5BF9-0C7E-3AA8169C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3BA0F-7F72-B62C-8CD7-3C0A26D96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A647F-21BC-8480-5950-4215FFF78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9D943-AED4-B17A-26DB-C6EEFFD80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C0D22-DFB7-C494-CF33-EBAD941E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2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231E5-78E8-5CDF-07D9-8D89D16C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E6779B-CB26-5EE4-B18C-7196EAAB1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D44B12-4E52-FE4D-303F-64F42C186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329EE-85B9-1EC0-3659-D37ED29F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0AEAE-D680-5021-274C-803DEB07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88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03383B-AD38-519D-8F65-A337AAF9A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7E9214-5609-8ED4-F802-7CD0358E9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E12A32-53EC-4CCC-6BBE-BDAE518ED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711DF9-E031-5B53-AA8A-198870841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14B39-75B0-937F-0E6C-7E8FD3F1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B4C2F9-FB4A-FB0D-DD8D-2796C0AE7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612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1ABF8-6489-06A0-E7F0-42556F53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CA40-AC01-FC32-AB8E-962ECA65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688D02-92D8-A34A-2004-D5591CADD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B9A2CF-8795-573E-3F4B-EC08D3AE1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C73F31-737E-EA19-0BC5-3241C23B6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E3FAD93-6335-FE7C-51D5-6425B2591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EBC608-107B-BFB3-EA71-55A7CCCCB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C17A4E-18F9-C020-46C3-A6204FA4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7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48A5E-5BBE-24C8-C916-72564EA9D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18BB5EC-62EC-469B-FF94-169110532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B1EAE3-E2D7-B1C8-13C8-718300B3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822F04-325D-D744-E355-27146114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67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2936CA-9A9E-F47C-2976-B4B4952A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EEE3BA-35DB-FEDF-CE37-5EB35C48E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BBD5BB-2B8F-373A-5DE0-EFB95C8E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3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5F0CD-2459-ECAC-FBC5-31C1D033D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03B4FB-4629-EC2F-BD40-BFD1BD749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37B45F-CFFA-B360-B726-6B3D3A050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B4BF4C-5C0D-6147-7467-6661777A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CC8EE9-175C-2203-E673-E49F6864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7D05B-44B2-FF83-E964-1C24F2FB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6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3406F-AA1A-AF54-9B6B-F930D36D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A5E13B-63CC-174D-57FC-5C346A8B3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045912-C6B1-F940-E051-B1D00A034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80DF8A-8153-794E-0349-14B1636E6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10A742-1FCC-13E1-5CFC-110C035C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614014-380C-76C5-EBAC-F6DD30EE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798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B2AACD-5AC3-8C4C-C1CD-E517DAFB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A850CE-6DDD-E879-80AD-EAD7DA31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75F60-6952-188D-30FC-26C56E4EE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25FBB-2222-4CBD-9A2E-1171D2964887}" type="datetimeFigureOut">
              <a:rPr lang="ko-KR" altLang="en-US" smtClean="0"/>
              <a:t>2024. 3. 21.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A6051-AD65-5E7E-D378-E50B3D599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919857-6FBE-3036-D888-A935347AE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87419-6C12-4E39-9327-A15A226FB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066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18C06D6-EF0D-462C-BF95-E2D11DA5DC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71231-E662-7B66-166E-028CC091A89F}"/>
              </a:ext>
            </a:extLst>
          </p:cNvPr>
          <p:cNvSpPr txBox="1"/>
          <p:nvPr/>
        </p:nvSpPr>
        <p:spPr>
          <a:xfrm>
            <a:off x="599154" y="3268717"/>
            <a:ext cx="5929237" cy="10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10803020104030203" pitchFamily="2" charset="-79"/>
              </a:rPr>
              <a:t>THE MARKET</a:t>
            </a:r>
          </a:p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10803020104030203" pitchFamily="2" charset="-79"/>
              </a:rPr>
              <a:t>(NFT Marketplace)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haroni" panose="02010803020104030203" pitchFamily="2" charset="-79"/>
              </a:rPr>
              <a:t>User Guide v0.2</a:t>
            </a:r>
          </a:p>
        </p:txBody>
      </p:sp>
      <p:pic>
        <p:nvPicPr>
          <p:cNvPr id="6" name="그림 5" descr="폰트, 그래픽, 그래픽 디자인, 텍스트이(가) 표시된 사진&#10;&#10;자동 생성된 설명">
            <a:extLst>
              <a:ext uri="{FF2B5EF4-FFF2-40B4-BE49-F238E27FC236}">
                <a16:creationId xmlns:a16="http://schemas.microsoft.com/office/drawing/2014/main" id="{C22D2E27-4D69-3254-80C7-33852C90E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3" y="525517"/>
            <a:ext cx="6899950" cy="2318167"/>
          </a:xfrm>
          <a:prstGeom prst="rect">
            <a:avLst/>
          </a:prstGeom>
        </p:spPr>
      </p:pic>
      <p:pic>
        <p:nvPicPr>
          <p:cNvPr id="13" name="그림 12" descr="그래픽, 다채로움, 스크린샷, 원이(가) 표시된 사진&#10;&#10;자동 생성된 설명">
            <a:extLst>
              <a:ext uri="{FF2B5EF4-FFF2-40B4-BE49-F238E27FC236}">
                <a16:creationId xmlns:a16="http://schemas.microsoft.com/office/drawing/2014/main" id="{E3808D27-A197-656B-B280-B0B779C45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456" y="5675088"/>
            <a:ext cx="733869" cy="75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74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211374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6494F2-7D34-82F7-FFA8-9A929127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161" y="4211249"/>
            <a:ext cx="5977776" cy="193055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B11B3B-59DF-8376-3FB4-42EB2A72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9" y="971006"/>
            <a:ext cx="5444872" cy="243379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1EA103C-C8A6-63B8-12EA-16B480F93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639" y="1106848"/>
            <a:ext cx="1248459" cy="2096994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156FD1-8357-B9A7-6126-AAF2FF1A6597}"/>
              </a:ext>
            </a:extLst>
          </p:cNvPr>
          <p:cNvSpPr txBox="1"/>
          <p:nvPr/>
        </p:nvSpPr>
        <p:spPr>
          <a:xfrm>
            <a:off x="334963" y="284686"/>
            <a:ext cx="8092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Log in / out  l  </a:t>
            </a:r>
            <a:r>
              <a:rPr lang="en-US" altLang="ko-KR"/>
              <a:t>Main Page &gt; Connect Wallet &gt; Log in (MetaMask</a:t>
            </a:r>
            <a:r>
              <a:rPr lang="ko-KR" altLang="en-US"/>
              <a:t> </a:t>
            </a:r>
            <a:r>
              <a:rPr lang="en-US" altLang="ko-KR"/>
              <a:t>Connect)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11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35B54C-BB5E-AF5E-8AD7-294063DEF569}"/>
              </a:ext>
            </a:extLst>
          </p:cNvPr>
          <p:cNvSpPr/>
          <p:nvPr/>
        </p:nvSpPr>
        <p:spPr>
          <a:xfrm>
            <a:off x="6809799" y="2366971"/>
            <a:ext cx="1257483" cy="5165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3539308-4485-66B2-E8AD-094A43071D27}"/>
              </a:ext>
            </a:extLst>
          </p:cNvPr>
          <p:cNvSpPr/>
          <p:nvPr/>
        </p:nvSpPr>
        <p:spPr>
          <a:xfrm>
            <a:off x="4457700" y="1006975"/>
            <a:ext cx="774699" cy="177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F017A-6AF0-E648-17E5-B48CC11D2777}"/>
              </a:ext>
            </a:extLst>
          </p:cNvPr>
          <p:cNvSpPr txBox="1"/>
          <p:nvPr/>
        </p:nvSpPr>
        <p:spPr>
          <a:xfrm>
            <a:off x="9134375" y="1021234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[Connect Wallet]</a:t>
            </a:r>
            <a:r>
              <a:rPr lang="ko-KR" altLang="en-US" sz="900" dirty="0"/>
              <a:t>을 클릭하면 </a:t>
            </a:r>
            <a:r>
              <a:rPr lang="en-US" altLang="ko-KR" sz="900" dirty="0"/>
              <a:t>MetaMask</a:t>
            </a:r>
            <a:r>
              <a:rPr lang="ko-KR" altLang="en-US" sz="900" dirty="0"/>
              <a:t>에 연동할 수 있는 팝업창이 뜨며 하단의 </a:t>
            </a:r>
            <a:r>
              <a:rPr lang="en-US" altLang="ko-KR" sz="900" dirty="0"/>
              <a:t>[MetaMask]</a:t>
            </a:r>
            <a:r>
              <a:rPr lang="ko-KR" altLang="en-US" sz="900" dirty="0"/>
              <a:t>를 클릭하면 메타마스크의 </a:t>
            </a:r>
            <a:r>
              <a:rPr lang="ko-KR" altLang="en-US" sz="900" dirty="0" err="1"/>
              <a:t>로그인창이</a:t>
            </a:r>
            <a:r>
              <a:rPr lang="ko-KR" altLang="en-US" sz="900" dirty="0"/>
              <a:t> 표시됩니다</a:t>
            </a:r>
            <a:r>
              <a:rPr lang="en-US" altLang="ko-KR" sz="900" dirty="0"/>
              <a:t>. MetaMask</a:t>
            </a:r>
            <a:r>
              <a:rPr lang="ko-KR" altLang="en-US" sz="900" dirty="0"/>
              <a:t>가 설치되어 있지 않을 경우 설치 페이지로 이동합니다</a:t>
            </a:r>
            <a:r>
              <a:rPr lang="en-US" altLang="ko-KR" sz="900" dirty="0"/>
              <a:t>.  </a:t>
            </a:r>
            <a:endParaRPr lang="ko-KR" altLang="en-US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9E50947-18FE-A8F1-FF17-1306643E0C4A}"/>
              </a:ext>
            </a:extLst>
          </p:cNvPr>
          <p:cNvSpPr/>
          <p:nvPr/>
        </p:nvSpPr>
        <p:spPr>
          <a:xfrm>
            <a:off x="6536407" y="240775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9C62F4E-33B3-56B8-0AC1-428AD030A666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277FC-C287-3560-3966-64207CFDE219}"/>
              </a:ext>
            </a:extLst>
          </p:cNvPr>
          <p:cNvSpPr txBox="1"/>
          <p:nvPr/>
        </p:nvSpPr>
        <p:spPr>
          <a:xfrm>
            <a:off x="9134375" y="182391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[MetaMask]</a:t>
            </a:r>
            <a:r>
              <a:rPr lang="ko-KR" altLang="en-US" sz="900"/>
              <a:t>에 비밀번호를 입력하여 로그인을 진행합니다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32F0E17-8018-016F-B732-24F1E2B38A06}"/>
              </a:ext>
            </a:extLst>
          </p:cNvPr>
          <p:cNvSpPr/>
          <p:nvPr/>
        </p:nvSpPr>
        <p:spPr>
          <a:xfrm>
            <a:off x="8974939" y="185043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9C7230E-B927-B9DF-7329-EA7D52FDFE41}"/>
              </a:ext>
            </a:extLst>
          </p:cNvPr>
          <p:cNvSpPr/>
          <p:nvPr/>
        </p:nvSpPr>
        <p:spPr>
          <a:xfrm>
            <a:off x="5991444" y="4183692"/>
            <a:ext cx="936188" cy="2192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B385241A-0B66-0D84-22C7-5596F5C83335}"/>
              </a:ext>
            </a:extLst>
          </p:cNvPr>
          <p:cNvCxnSpPr>
            <a:cxnSpLocks/>
            <a:stCxn id="6" idx="2"/>
            <a:endCxn id="31" idx="0"/>
          </p:cNvCxnSpPr>
          <p:nvPr/>
        </p:nvCxnSpPr>
        <p:spPr>
          <a:xfrm rot="5400000">
            <a:off x="6298944" y="3044094"/>
            <a:ext cx="1300193" cy="97900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A1626B72-2084-5EDA-0EF3-58FE41FF7DE0}"/>
              </a:ext>
            </a:extLst>
          </p:cNvPr>
          <p:cNvSpPr/>
          <p:nvPr/>
        </p:nvSpPr>
        <p:spPr>
          <a:xfrm>
            <a:off x="6768195" y="334168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7D2914-DEB6-793C-9D75-75B21303C042}"/>
              </a:ext>
            </a:extLst>
          </p:cNvPr>
          <p:cNvSpPr txBox="1"/>
          <p:nvPr/>
        </p:nvSpPr>
        <p:spPr>
          <a:xfrm>
            <a:off x="9134375" y="2290353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MetaMask</a:t>
            </a:r>
            <a:r>
              <a:rPr lang="ko-KR" altLang="en-US" sz="900" dirty="0"/>
              <a:t> 로그인이 완료되면 </a:t>
            </a:r>
            <a:r>
              <a:rPr lang="ko-KR" altLang="en-US" sz="900"/>
              <a:t>사용자 지갑이 </a:t>
            </a:r>
            <a:r>
              <a:rPr lang="ko-KR" altLang="en-US" sz="900" dirty="0"/>
              <a:t>보유중인 </a:t>
            </a:r>
            <a:r>
              <a:rPr lang="en-US" altLang="ko-KR" sz="900" dirty="0"/>
              <a:t>BNB</a:t>
            </a:r>
            <a:r>
              <a:rPr lang="ko-KR" altLang="en-US" sz="900" dirty="0"/>
              <a:t>와 </a:t>
            </a:r>
            <a:r>
              <a:rPr lang="en-US" altLang="ko-KR" sz="900" dirty="0"/>
              <a:t>WBNB</a:t>
            </a:r>
            <a:r>
              <a:rPr lang="ko-KR" altLang="en-US" sz="900" dirty="0"/>
              <a:t>의 개수가 표시됩니다</a:t>
            </a:r>
            <a:r>
              <a:rPr lang="en-US" altLang="ko-KR" sz="900" dirty="0"/>
              <a:t>. </a:t>
            </a:r>
            <a:r>
              <a:rPr lang="ko-KR" altLang="en-US" sz="900" dirty="0"/>
              <a:t>메타마스크 연동 시 메타마스크의 </a:t>
            </a:r>
            <a:r>
              <a:rPr lang="en-US" altLang="ko-KR" sz="900" dirty="0"/>
              <a:t>Network</a:t>
            </a:r>
            <a:r>
              <a:rPr lang="ko-KR" altLang="en-US" sz="900" dirty="0"/>
              <a:t>가 </a:t>
            </a:r>
            <a:r>
              <a:rPr lang="en-US" altLang="ko-KR" sz="900" dirty="0"/>
              <a:t>[</a:t>
            </a:r>
            <a:r>
              <a:rPr lang="en-US" altLang="ko-KR" sz="900" dirty="0" err="1"/>
              <a:t>Binance</a:t>
            </a:r>
            <a:r>
              <a:rPr lang="en-US" altLang="ko-KR" sz="900" dirty="0"/>
              <a:t> Smart Chain </a:t>
            </a:r>
            <a:r>
              <a:rPr lang="en-US" altLang="ko-KR" sz="900" dirty="0" err="1"/>
              <a:t>Mainnet</a:t>
            </a:r>
            <a:r>
              <a:rPr lang="en-US" altLang="ko-KR" sz="900" dirty="0"/>
              <a:t>]</a:t>
            </a:r>
            <a:r>
              <a:rPr lang="ko-KR" altLang="en-US" sz="900" dirty="0"/>
              <a:t>인지 확인해주세요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ADEF742-E36B-89FE-F0A0-E07EF7F9DD26}"/>
              </a:ext>
            </a:extLst>
          </p:cNvPr>
          <p:cNvSpPr/>
          <p:nvPr/>
        </p:nvSpPr>
        <p:spPr>
          <a:xfrm>
            <a:off x="8974939" y="231686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228B3E2-3A65-3F5B-E509-144F53D2CA5D}"/>
              </a:ext>
            </a:extLst>
          </p:cNvPr>
          <p:cNvSpPr txBox="1"/>
          <p:nvPr/>
        </p:nvSpPr>
        <p:spPr>
          <a:xfrm>
            <a:off x="8974939" y="4873873"/>
            <a:ext cx="2882098" cy="1615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※ WBNB</a:t>
            </a:r>
            <a:r>
              <a:rPr lang="ko-KR" altLang="en-US" sz="900" dirty="0"/>
              <a:t>는 경매 참여시 사용할 수 있는 </a:t>
            </a:r>
            <a:r>
              <a:rPr lang="en-US" altLang="ko-KR" sz="900" dirty="0"/>
              <a:t>BNB</a:t>
            </a:r>
            <a:r>
              <a:rPr lang="ko-KR" altLang="en-US" sz="900" dirty="0"/>
              <a:t>의 </a:t>
            </a:r>
            <a:r>
              <a:rPr lang="en-US" altLang="ko-KR" sz="900" dirty="0"/>
              <a:t>Wrapped Token</a:t>
            </a:r>
            <a:r>
              <a:rPr lang="ko-KR" altLang="en-US" sz="900" dirty="0"/>
              <a:t>으로</a:t>
            </a:r>
            <a:r>
              <a:rPr lang="en-US" altLang="ko-KR" sz="900" dirty="0"/>
              <a:t>,</a:t>
            </a:r>
            <a:r>
              <a:rPr lang="ko-KR" altLang="en-US" sz="900" dirty="0"/>
              <a:t> </a:t>
            </a:r>
            <a:r>
              <a:rPr lang="en-US" altLang="ko-KR" sz="900" dirty="0"/>
              <a:t>Wrapped Token</a:t>
            </a:r>
            <a:r>
              <a:rPr lang="ko-KR" altLang="en-US" sz="900" dirty="0"/>
              <a:t>은 자산을 </a:t>
            </a:r>
            <a:r>
              <a:rPr lang="ko-KR" altLang="en-US" sz="900" dirty="0" err="1"/>
              <a:t>잠궈두고</a:t>
            </a:r>
            <a:r>
              <a:rPr lang="en-US" altLang="ko-KR" sz="900" dirty="0"/>
              <a:t>, </a:t>
            </a:r>
            <a:r>
              <a:rPr lang="ko-KR" altLang="en-US" sz="900" dirty="0"/>
              <a:t>이를 담보로 하여 발행하는 </a:t>
            </a:r>
            <a:r>
              <a:rPr lang="en-US" altLang="ko-KR" sz="900" dirty="0"/>
              <a:t>Token</a:t>
            </a:r>
            <a:r>
              <a:rPr lang="ko-KR" altLang="en-US" sz="900" dirty="0"/>
              <a:t>을 말합니다</a:t>
            </a:r>
            <a:r>
              <a:rPr lang="en-US" altLang="ko-KR" sz="900" dirty="0"/>
              <a:t>. </a:t>
            </a:r>
            <a:r>
              <a:rPr lang="ko-KR" altLang="en-US" sz="900" dirty="0"/>
              <a:t>자산을 담보로 잡을 때마다 담보로 잡은 </a:t>
            </a:r>
            <a:r>
              <a:rPr lang="en-US" altLang="ko-KR" sz="900" dirty="0"/>
              <a:t>Token</a:t>
            </a:r>
            <a:r>
              <a:rPr lang="ko-KR" altLang="en-US" sz="900" dirty="0"/>
              <a:t>에 </a:t>
            </a:r>
            <a:r>
              <a:rPr lang="en-US" altLang="ko-KR" sz="900" dirty="0"/>
              <a:t>1:1</a:t>
            </a:r>
            <a:r>
              <a:rPr lang="ko-KR" altLang="en-US" sz="900" dirty="0"/>
              <a:t>에 대응하는 </a:t>
            </a:r>
            <a:r>
              <a:rPr lang="en-US" altLang="ko-KR" sz="900" dirty="0"/>
              <a:t>Pegging Token</a:t>
            </a:r>
            <a:r>
              <a:rPr lang="ko-KR" altLang="en-US" sz="900" dirty="0"/>
              <a:t>이라고 할 수 있습니다</a:t>
            </a:r>
            <a:r>
              <a:rPr lang="en-US" altLang="ko-KR" sz="900"/>
              <a:t>.  </a:t>
            </a:r>
          </a:p>
          <a:p>
            <a:endParaRPr lang="en-US" altLang="ko-KR" sz="900"/>
          </a:p>
          <a:p>
            <a:r>
              <a:rPr lang="en-US" altLang="ko-KR" sz="900"/>
              <a:t>※ ALLOWANCE</a:t>
            </a:r>
            <a:r>
              <a:rPr lang="ko-KR" altLang="en-US" sz="900"/>
              <a:t>가 적게 설정되어 있을 경우</a:t>
            </a:r>
            <a:r>
              <a:rPr lang="en-US" altLang="ko-KR" sz="900"/>
              <a:t>,</a:t>
            </a:r>
            <a:r>
              <a:rPr lang="ko-KR" altLang="en-US" sz="900"/>
              <a:t> 가격제안</a:t>
            </a:r>
            <a:r>
              <a:rPr lang="en-US" altLang="ko-KR" sz="900"/>
              <a:t>[MAKE OFFER]</a:t>
            </a:r>
            <a:r>
              <a:rPr lang="ko-KR" altLang="en-US" sz="900"/>
              <a:t>이나 경매입찰</a:t>
            </a:r>
            <a:r>
              <a:rPr lang="en-US" altLang="ko-KR" sz="900"/>
              <a:t>[PLACE A BID] </a:t>
            </a:r>
            <a:r>
              <a:rPr lang="ko-KR" altLang="en-US" sz="900"/>
              <a:t>시 거래가 불가능할 수 있음으로 미리 거래예상액 이상 설정 하는 것이 좋습니다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5A319-5ED1-23E9-0FA6-6B2B4CC5061A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8F98239-6CE0-EACF-E5D8-4DCE3160F9D6}"/>
              </a:ext>
            </a:extLst>
          </p:cNvPr>
          <p:cNvSpPr/>
          <p:nvPr/>
        </p:nvSpPr>
        <p:spPr>
          <a:xfrm>
            <a:off x="5379720" y="4594662"/>
            <a:ext cx="1630680" cy="8065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A7D3FA70-11FE-876A-316A-59BF8BFB510F}"/>
              </a:ext>
            </a:extLst>
          </p:cNvPr>
          <p:cNvCxnSpPr>
            <a:cxnSpLocks/>
            <a:stCxn id="31" idx="3"/>
            <a:endCxn id="46" idx="3"/>
          </p:cNvCxnSpPr>
          <p:nvPr/>
        </p:nvCxnSpPr>
        <p:spPr>
          <a:xfrm>
            <a:off x="6927632" y="4293324"/>
            <a:ext cx="82768" cy="704611"/>
          </a:xfrm>
          <a:prstGeom prst="bentConnector3">
            <a:avLst>
              <a:gd name="adj1" fmla="val 37619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AAF02EA1-291E-7674-B11B-10B0C0A27EBC}"/>
              </a:ext>
            </a:extLst>
          </p:cNvPr>
          <p:cNvSpPr/>
          <p:nvPr/>
        </p:nvSpPr>
        <p:spPr>
          <a:xfrm>
            <a:off x="7339520" y="438978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D199DA2-371B-8DAF-3959-FB892A9BE24E}"/>
              </a:ext>
            </a:extLst>
          </p:cNvPr>
          <p:cNvSpPr txBox="1"/>
          <p:nvPr/>
        </p:nvSpPr>
        <p:spPr>
          <a:xfrm>
            <a:off x="9134375" y="3124113"/>
            <a:ext cx="2722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사용자 계정정보 위로 마우스오버 시 </a:t>
            </a:r>
            <a:r>
              <a:rPr lang="en-US" altLang="ko-KR" sz="900" dirty="0"/>
              <a:t>MetaMask</a:t>
            </a:r>
            <a:r>
              <a:rPr lang="ko-KR" altLang="en-US" sz="900" dirty="0"/>
              <a:t>에서 </a:t>
            </a:r>
            <a:r>
              <a:rPr lang="en-US" altLang="ko-KR" sz="900" dirty="0"/>
              <a:t>BNB</a:t>
            </a:r>
            <a:r>
              <a:rPr lang="ko-KR" altLang="en-US" sz="900" dirty="0"/>
              <a:t>를 </a:t>
            </a:r>
            <a:r>
              <a:rPr lang="en-US" altLang="ko-KR" sz="900" dirty="0"/>
              <a:t>WBNB</a:t>
            </a:r>
            <a:r>
              <a:rPr lang="ko-KR" altLang="en-US" sz="900" dirty="0"/>
              <a:t>와 바꿀 수 있는 입력창이 노출됩니다</a:t>
            </a:r>
            <a:r>
              <a:rPr lang="en-US" altLang="ko-KR" sz="900" dirty="0"/>
              <a:t>. </a:t>
            </a:r>
            <a:r>
              <a:rPr lang="ko-KR" altLang="en-US" sz="900" dirty="0"/>
              <a:t>사용자가 소유한 </a:t>
            </a:r>
            <a:r>
              <a:rPr lang="en-US" altLang="ko-KR" sz="900" dirty="0"/>
              <a:t>BNB</a:t>
            </a:r>
            <a:r>
              <a:rPr lang="ko-KR" altLang="en-US" sz="900" dirty="0"/>
              <a:t>를 </a:t>
            </a:r>
            <a:r>
              <a:rPr lang="en-US" altLang="ko-KR" sz="900" dirty="0"/>
              <a:t>WBNB</a:t>
            </a:r>
            <a:r>
              <a:rPr lang="ko-KR" altLang="en-US" sz="900" dirty="0"/>
              <a:t>로 교환할 수도 있으며</a:t>
            </a:r>
            <a:r>
              <a:rPr lang="en-US" altLang="ko-KR" sz="900" dirty="0"/>
              <a:t>, WBNB</a:t>
            </a:r>
            <a:r>
              <a:rPr lang="ko-KR" altLang="en-US" sz="900" dirty="0"/>
              <a:t>를 </a:t>
            </a:r>
            <a:r>
              <a:rPr lang="en-US" altLang="ko-KR" sz="900" dirty="0"/>
              <a:t>BNB</a:t>
            </a:r>
            <a:r>
              <a:rPr lang="ko-KR" altLang="en-US" sz="900" dirty="0"/>
              <a:t>로 교환할 수도 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교환 시 약간의 수수료</a:t>
            </a:r>
            <a:r>
              <a:rPr lang="en-US" altLang="ko-KR" sz="900" dirty="0"/>
              <a:t>(gas fee)</a:t>
            </a:r>
            <a:r>
              <a:rPr lang="ko-KR" altLang="en-US" sz="900" dirty="0"/>
              <a:t>가 발생합니다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17191B5-7446-5E23-7918-2AE7AF8592DB}"/>
              </a:ext>
            </a:extLst>
          </p:cNvPr>
          <p:cNvSpPr/>
          <p:nvPr/>
        </p:nvSpPr>
        <p:spPr>
          <a:xfrm>
            <a:off x="8974939" y="315062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86D360-4C27-A4BD-8BDD-2F1A59D43DFF}"/>
              </a:ext>
            </a:extLst>
          </p:cNvPr>
          <p:cNvSpPr/>
          <p:nvPr/>
        </p:nvSpPr>
        <p:spPr>
          <a:xfrm>
            <a:off x="5365624" y="5444189"/>
            <a:ext cx="1644776" cy="5192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84AAB9-6526-D941-B5ED-B7363D90CD4A}"/>
              </a:ext>
            </a:extLst>
          </p:cNvPr>
          <p:cNvSpPr/>
          <p:nvPr/>
        </p:nvSpPr>
        <p:spPr>
          <a:xfrm>
            <a:off x="7103861" y="550144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06A62-359A-E493-5FFB-2448D50B5E17}"/>
              </a:ext>
            </a:extLst>
          </p:cNvPr>
          <p:cNvSpPr txBox="1"/>
          <p:nvPr/>
        </p:nvSpPr>
        <p:spPr>
          <a:xfrm>
            <a:off x="9134375" y="4048960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[WBNB PAYABLE ALLOWANCE INFO]</a:t>
            </a:r>
            <a:r>
              <a:rPr lang="ko-KR" altLang="en-US" sz="900" dirty="0"/>
              <a:t>에서 현재 보유중인 </a:t>
            </a:r>
            <a:r>
              <a:rPr lang="en-US" altLang="ko-KR" sz="900" dirty="0"/>
              <a:t>WBNB</a:t>
            </a:r>
            <a:r>
              <a:rPr lang="ko-KR" altLang="en-US" sz="900" dirty="0"/>
              <a:t>를 </a:t>
            </a:r>
            <a:r>
              <a:rPr lang="en-US" altLang="ko-KR" sz="900"/>
              <a:t>[CHECK</a:t>
            </a:r>
            <a:r>
              <a:rPr lang="en-US" altLang="ko-KR" sz="900" dirty="0"/>
              <a:t>]</a:t>
            </a:r>
            <a:r>
              <a:rPr lang="ko-KR" altLang="en-US" sz="900" dirty="0"/>
              <a:t>에서 확인할 수 있고</a:t>
            </a:r>
            <a:r>
              <a:rPr lang="en-US" altLang="ko-KR" sz="900" dirty="0"/>
              <a:t>, [APPROVE] </a:t>
            </a:r>
            <a:r>
              <a:rPr lang="ko-KR" altLang="en-US" sz="900" dirty="0"/>
              <a:t>기능으로 최대 지출한도를 설정할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5382DEC-727C-9A61-6337-31E76A13B53C}"/>
              </a:ext>
            </a:extLst>
          </p:cNvPr>
          <p:cNvSpPr/>
          <p:nvPr/>
        </p:nvSpPr>
        <p:spPr>
          <a:xfrm>
            <a:off x="8974939" y="407547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F754867-F946-ED8F-7F13-5BADD06CD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041" y="2286101"/>
            <a:ext cx="2245656" cy="143461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C62095-E2F2-1F9D-0319-252C46DD9DD1}"/>
              </a:ext>
            </a:extLst>
          </p:cNvPr>
          <p:cNvSpPr/>
          <p:nvPr/>
        </p:nvSpPr>
        <p:spPr>
          <a:xfrm>
            <a:off x="3865019" y="3248675"/>
            <a:ext cx="701301" cy="3407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932F8D5-12C7-AD4B-9452-03808C091C14}"/>
              </a:ext>
            </a:extLst>
          </p:cNvPr>
          <p:cNvCxnSpPr>
            <a:cxnSpLocks/>
            <a:stCxn id="7" idx="2"/>
            <a:endCxn id="22" idx="0"/>
          </p:cNvCxnSpPr>
          <p:nvPr/>
        </p:nvCxnSpPr>
        <p:spPr>
          <a:xfrm rot="5400000">
            <a:off x="3498410" y="1902035"/>
            <a:ext cx="2063900" cy="62938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ADC09B6-213B-4448-7D68-6844261D5E0A}"/>
              </a:ext>
            </a:extLst>
          </p:cNvPr>
          <p:cNvSpPr/>
          <p:nvPr/>
        </p:nvSpPr>
        <p:spPr>
          <a:xfrm>
            <a:off x="3665718" y="313615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510F41E-C72A-C8C4-1FAA-AECFD8FE696B}"/>
              </a:ext>
            </a:extLst>
          </p:cNvPr>
          <p:cNvCxnSpPr>
            <a:cxnSpLocks/>
            <a:stCxn id="6" idx="1"/>
            <a:endCxn id="22" idx="3"/>
          </p:cNvCxnSpPr>
          <p:nvPr/>
        </p:nvCxnSpPr>
        <p:spPr>
          <a:xfrm rot="10800000" flipV="1">
            <a:off x="4566321" y="2625234"/>
            <a:ext cx="2243479" cy="79382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97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12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사용자 계정정보의 위로 마우스오버 시 하단에 메타마스크의 입력창이 표시됩니다</a:t>
            </a:r>
            <a:r>
              <a:rPr lang="en-US" altLang="ko-KR" sz="900" dirty="0"/>
              <a:t>. </a:t>
            </a:r>
            <a:r>
              <a:rPr lang="ko-KR" altLang="en-US" sz="900" dirty="0"/>
              <a:t>왼쪽상단의 </a:t>
            </a:r>
            <a:r>
              <a:rPr lang="en-US" altLang="ko-KR" sz="900" dirty="0"/>
              <a:t>MetaMask </a:t>
            </a:r>
            <a:r>
              <a:rPr lang="ko-KR" altLang="en-US" sz="900" dirty="0"/>
              <a:t>아이콘을 클릭하면 </a:t>
            </a:r>
            <a:r>
              <a:rPr lang="en-US" altLang="ko-KR" sz="900" dirty="0"/>
              <a:t>[Log Out] </a:t>
            </a:r>
            <a:r>
              <a:rPr lang="ko-KR" altLang="en-US" sz="900" dirty="0"/>
              <a:t>버튼이 표시되며</a:t>
            </a:r>
            <a:r>
              <a:rPr lang="en-US" altLang="ko-KR" sz="900" dirty="0"/>
              <a:t>, </a:t>
            </a:r>
            <a:r>
              <a:rPr lang="ko-KR" altLang="en-US" sz="900" dirty="0"/>
              <a:t>클릭 시 로그아웃 할 수 있습니다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B5DFD90-CA8F-0DBD-D2D3-9E8D6336B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2" t="20217" r="58849" b="35764"/>
          <a:stretch/>
        </p:blipFill>
        <p:spPr>
          <a:xfrm>
            <a:off x="2602405" y="1823258"/>
            <a:ext cx="3686175" cy="352421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D371FC-EBD0-2893-6A25-0F3C4B40405D}"/>
              </a:ext>
            </a:extLst>
          </p:cNvPr>
          <p:cNvSpPr/>
          <p:nvPr/>
        </p:nvSpPr>
        <p:spPr>
          <a:xfrm>
            <a:off x="2655678" y="1808964"/>
            <a:ext cx="371475" cy="3469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E1D9D7E-85FD-7A83-02FB-D1C36F43F2AC}"/>
              </a:ext>
            </a:extLst>
          </p:cNvPr>
          <p:cNvSpPr/>
          <p:nvPr/>
        </p:nvSpPr>
        <p:spPr>
          <a:xfrm>
            <a:off x="3186589" y="180011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6E4FE0E-4064-DC82-CF33-AE573EFE55DC}"/>
              </a:ext>
            </a:extLst>
          </p:cNvPr>
          <p:cNvSpPr/>
          <p:nvPr/>
        </p:nvSpPr>
        <p:spPr>
          <a:xfrm>
            <a:off x="3084303" y="2187693"/>
            <a:ext cx="685800" cy="2857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FFEE38D-C0AA-7D25-5C41-491062E3BEB9}"/>
              </a:ext>
            </a:extLst>
          </p:cNvPr>
          <p:cNvCxnSpPr>
            <a:cxnSpLocks/>
            <a:stCxn id="19" idx="3"/>
            <a:endCxn id="21" idx="0"/>
          </p:cNvCxnSpPr>
          <p:nvPr/>
        </p:nvCxnSpPr>
        <p:spPr>
          <a:xfrm>
            <a:off x="3027153" y="1982454"/>
            <a:ext cx="400050" cy="20523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562E7CB-1FE4-4A98-857D-946BD1BBA3DA}"/>
              </a:ext>
            </a:extLst>
          </p:cNvPr>
          <p:cNvSpPr txBox="1"/>
          <p:nvPr/>
        </p:nvSpPr>
        <p:spPr>
          <a:xfrm>
            <a:off x="334963" y="284686"/>
            <a:ext cx="600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Log in / out  l  </a:t>
            </a:r>
            <a:r>
              <a:rPr lang="en-US" altLang="ko-KR"/>
              <a:t>Main Page &gt; Connect Wallet &gt; Log out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5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1786255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[Profile] Profile Icon</a:t>
            </a:r>
            <a:r>
              <a:rPr lang="ko-KR" altLang="en-US" sz="900"/>
              <a:t>을 클릭하여 </a:t>
            </a:r>
            <a:r>
              <a:rPr lang="en-US" altLang="ko-KR" sz="900"/>
              <a:t>Profile </a:t>
            </a:r>
            <a:r>
              <a:rPr lang="ko-KR" altLang="en-US" sz="900"/>
              <a:t>화면으로 이동합니다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679381" y="88490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C3BCB54-5BA7-E67F-1B7B-B9E772BB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8" y="919915"/>
            <a:ext cx="3405981" cy="270050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A67F317-B3E8-B747-3BE6-E2B44F05E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865" y="2361581"/>
            <a:ext cx="6010966" cy="401311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5A8A4D04-6363-2317-2D1A-AFCF2955C4B1}"/>
              </a:ext>
            </a:extLst>
          </p:cNvPr>
          <p:cNvSpPr/>
          <p:nvPr/>
        </p:nvSpPr>
        <p:spPr>
          <a:xfrm>
            <a:off x="4538466" y="185661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CA41205-C378-F10F-C9B4-85C6E84CCBF7}"/>
              </a:ext>
            </a:extLst>
          </p:cNvPr>
          <p:cNvSpPr/>
          <p:nvPr/>
        </p:nvSpPr>
        <p:spPr>
          <a:xfrm>
            <a:off x="3473436" y="1993831"/>
            <a:ext cx="274564" cy="1685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DFD30A0-BA60-ABC1-6FF3-617127488FF0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>
            <a:off x="3748000" y="2078084"/>
            <a:ext cx="1551348" cy="28349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래픽 31" descr="기타 단색으로 채워진">
            <a:extLst>
              <a:ext uri="{FF2B5EF4-FFF2-40B4-BE49-F238E27FC236}">
                <a16:creationId xmlns:a16="http://schemas.microsoft.com/office/drawing/2014/main" id="{EA5653CE-BCC2-A93A-A4A9-F9AAAD965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1935" y="1552625"/>
            <a:ext cx="115210" cy="1152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6ED8DE-8772-F7DF-C344-6DF9861E93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376" y="914366"/>
            <a:ext cx="1882770" cy="12624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540F980-71FC-5A5B-1E92-A099FC95EDAD}"/>
              </a:ext>
            </a:extLst>
          </p:cNvPr>
          <p:cNvSpPr/>
          <p:nvPr/>
        </p:nvSpPr>
        <p:spPr>
          <a:xfrm>
            <a:off x="4538466" y="95114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1A04D2-AA25-29F2-69CF-65B1068EBD38}"/>
              </a:ext>
            </a:extLst>
          </p:cNvPr>
          <p:cNvSpPr/>
          <p:nvPr/>
        </p:nvSpPr>
        <p:spPr>
          <a:xfrm>
            <a:off x="6571292" y="1081749"/>
            <a:ext cx="366283" cy="16757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11D5C6C-F5D7-45F5-1950-FC22F84FA06F}"/>
              </a:ext>
            </a:extLst>
          </p:cNvPr>
          <p:cNvCxnSpPr>
            <a:cxnSpLocks/>
            <a:stCxn id="6" idx="1"/>
            <a:endCxn id="25" idx="0"/>
          </p:cNvCxnSpPr>
          <p:nvPr/>
        </p:nvCxnSpPr>
        <p:spPr>
          <a:xfrm rot="10800000" flipV="1">
            <a:off x="3610718" y="1165537"/>
            <a:ext cx="2960574" cy="82829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E06247-CEBE-D41F-4BAB-CAA936118EF6}"/>
              </a:ext>
            </a:extLst>
          </p:cNvPr>
          <p:cNvSpPr txBox="1"/>
          <p:nvPr/>
        </p:nvSpPr>
        <p:spPr>
          <a:xfrm>
            <a:off x="9134375" y="1475421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[Setting] </a:t>
            </a:r>
            <a:r>
              <a:rPr lang="ko-KR" altLang="en-US" sz="900" dirty="0"/>
              <a:t>화면 우측에 상단에 위치한 </a:t>
            </a:r>
            <a:r>
              <a:rPr lang="en-US" altLang="ko-KR" sz="900" dirty="0"/>
              <a:t>[    </a:t>
            </a:r>
            <a:r>
              <a:rPr lang="en-US" altLang="ko-KR" sz="900"/>
              <a:t>] </a:t>
            </a:r>
            <a:r>
              <a:rPr lang="ko-KR" altLang="en-US" sz="900"/>
              <a:t>설정버튼을 </a:t>
            </a:r>
            <a:r>
              <a:rPr lang="ko-KR" altLang="en-US" sz="900" dirty="0"/>
              <a:t>클릭하면 프로필 설정화면으로 이동합니다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73285CF-5ACA-50F5-2396-A1F2DBCA130C}"/>
              </a:ext>
            </a:extLst>
          </p:cNvPr>
          <p:cNvSpPr/>
          <p:nvPr/>
        </p:nvSpPr>
        <p:spPr>
          <a:xfrm>
            <a:off x="8974939" y="150193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9BD49C-79EC-B150-767E-BB6AF36D3129}"/>
              </a:ext>
            </a:extLst>
          </p:cNvPr>
          <p:cNvSpPr txBox="1"/>
          <p:nvPr/>
        </p:nvSpPr>
        <p:spPr>
          <a:xfrm>
            <a:off x="334962" y="284686"/>
            <a:ext cx="9012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Profile Setting  l  </a:t>
            </a:r>
            <a:r>
              <a:rPr lang="en-US" altLang="ko-KR" dirty="0"/>
              <a:t>Main Page &gt; Profile Icon &gt; Profile &gt; Profile Settings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152DFA-FC6A-FA96-1B45-252D1A15CDC5}"/>
              </a:ext>
            </a:extLst>
          </p:cNvPr>
          <p:cNvSpPr/>
          <p:nvPr/>
        </p:nvSpPr>
        <p:spPr>
          <a:xfrm>
            <a:off x="2293865" y="2684914"/>
            <a:ext cx="5940923" cy="13910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4331FA-8F7F-8B5E-8471-2E4DC3AC3DDA}"/>
              </a:ext>
            </a:extLst>
          </p:cNvPr>
          <p:cNvSpPr/>
          <p:nvPr/>
        </p:nvSpPr>
        <p:spPr>
          <a:xfrm>
            <a:off x="2390187" y="3145994"/>
            <a:ext cx="752484" cy="7579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601545B-E9D0-4FC9-F01C-30BC4F36BEDE}"/>
              </a:ext>
            </a:extLst>
          </p:cNvPr>
          <p:cNvSpPr/>
          <p:nvPr/>
        </p:nvSpPr>
        <p:spPr>
          <a:xfrm>
            <a:off x="2099261" y="276948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871011F-CA44-6C77-1E16-11095130AE28}"/>
              </a:ext>
            </a:extLst>
          </p:cNvPr>
          <p:cNvSpPr/>
          <p:nvPr/>
        </p:nvSpPr>
        <p:spPr>
          <a:xfrm>
            <a:off x="3196447" y="343991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62CB601-D7AA-F335-3F04-0DC718034EDB}"/>
              </a:ext>
            </a:extLst>
          </p:cNvPr>
          <p:cNvSpPr/>
          <p:nvPr/>
        </p:nvSpPr>
        <p:spPr>
          <a:xfrm>
            <a:off x="3747998" y="4188741"/>
            <a:ext cx="4556829" cy="21377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ABA6CDA-89CC-F5B5-2295-45ADEAB7F837}"/>
              </a:ext>
            </a:extLst>
          </p:cNvPr>
          <p:cNvSpPr/>
          <p:nvPr/>
        </p:nvSpPr>
        <p:spPr>
          <a:xfrm>
            <a:off x="3547505" y="511714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A8DEAE-469B-2F04-EBBE-234F06327620}"/>
              </a:ext>
            </a:extLst>
          </p:cNvPr>
          <p:cNvSpPr txBox="1"/>
          <p:nvPr/>
        </p:nvSpPr>
        <p:spPr>
          <a:xfrm>
            <a:off x="9134375" y="1944428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[BANNER IMAGE] </a:t>
            </a:r>
            <a:r>
              <a:rPr lang="ko-KR" altLang="en-US" sz="900" dirty="0"/>
              <a:t>사용자가 사용할 배너 이미지를 업로드 할 수 있습니다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ECFC9913-AFEF-7C24-DE7B-08888239AA56}"/>
              </a:ext>
            </a:extLst>
          </p:cNvPr>
          <p:cNvSpPr/>
          <p:nvPr/>
        </p:nvSpPr>
        <p:spPr>
          <a:xfrm>
            <a:off x="8974939" y="197094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688B6F-C890-5CF6-FDE8-AAD11CDA9DD9}"/>
              </a:ext>
            </a:extLst>
          </p:cNvPr>
          <p:cNvSpPr txBox="1"/>
          <p:nvPr/>
        </p:nvSpPr>
        <p:spPr>
          <a:xfrm>
            <a:off x="9134375" y="2373448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[PROFILE IMAGE] </a:t>
            </a:r>
            <a:r>
              <a:rPr lang="ko-KR" altLang="en-US" sz="900"/>
              <a:t>사용자가 사용할 프로필 이미지를 업로드 할 수 있습니다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635E090-D494-18C3-7058-7FFFD05C66EA}"/>
              </a:ext>
            </a:extLst>
          </p:cNvPr>
          <p:cNvSpPr/>
          <p:nvPr/>
        </p:nvSpPr>
        <p:spPr>
          <a:xfrm>
            <a:off x="8974939" y="240875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1B3197-1C45-6974-7D09-9B304C2E11FB}"/>
              </a:ext>
            </a:extLst>
          </p:cNvPr>
          <p:cNvSpPr txBox="1"/>
          <p:nvPr/>
        </p:nvSpPr>
        <p:spPr>
          <a:xfrm>
            <a:off x="9134375" y="2822829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[PROFILE DETAILS] </a:t>
            </a:r>
            <a:r>
              <a:rPr lang="ko-KR" altLang="en-US" sz="900" dirty="0"/>
              <a:t>여기서 프로필 이미지와 배너 이미지</a:t>
            </a:r>
            <a:r>
              <a:rPr lang="en-US" altLang="ko-KR" sz="900" dirty="0"/>
              <a:t>,</a:t>
            </a:r>
            <a:r>
              <a:rPr lang="ko-KR" altLang="en-US" sz="900" dirty="0"/>
              <a:t> 사용자 이름</a:t>
            </a:r>
            <a:r>
              <a:rPr lang="en-US" altLang="ko-KR" sz="900" dirty="0"/>
              <a:t>, </a:t>
            </a:r>
            <a:r>
              <a:rPr lang="ko-KR" altLang="en-US" sz="900" dirty="0"/>
              <a:t>이메일</a:t>
            </a:r>
            <a:r>
              <a:rPr lang="en-US" altLang="ko-KR" sz="900" dirty="0"/>
              <a:t>, </a:t>
            </a:r>
            <a:r>
              <a:rPr lang="ko-KR" altLang="en-US" sz="900" dirty="0"/>
              <a:t>설명</a:t>
            </a:r>
            <a:r>
              <a:rPr lang="en-US" altLang="ko-KR" sz="900" dirty="0"/>
              <a:t>, </a:t>
            </a:r>
            <a:r>
              <a:rPr lang="ko-KR" altLang="en-US" sz="900" dirty="0"/>
              <a:t>링크 정보를 입력할 수 있으며</a:t>
            </a:r>
            <a:r>
              <a:rPr lang="en-US" altLang="ko-KR" sz="900" dirty="0"/>
              <a:t>, WALLET ADDRESS </a:t>
            </a:r>
            <a:r>
              <a:rPr lang="ko-KR" altLang="en-US" sz="900" dirty="0"/>
              <a:t>확인 후 </a:t>
            </a:r>
            <a:r>
              <a:rPr lang="en-US" altLang="ko-KR" sz="900" dirty="0"/>
              <a:t>SAVE</a:t>
            </a:r>
            <a:r>
              <a:rPr lang="ko-KR" altLang="en-US" sz="900" dirty="0"/>
              <a:t>를 누르면 내 프로필 정보가 저장됩니다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89D8722-DF5B-45A8-F05F-1E77DFE6FC38}"/>
              </a:ext>
            </a:extLst>
          </p:cNvPr>
          <p:cNvSpPr/>
          <p:nvPr/>
        </p:nvSpPr>
        <p:spPr>
          <a:xfrm>
            <a:off x="8974939" y="285813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0540FF-165A-CEAB-74BB-FF2A17D73714}"/>
              </a:ext>
            </a:extLst>
          </p:cNvPr>
          <p:cNvSpPr txBox="1"/>
          <p:nvPr/>
        </p:nvSpPr>
        <p:spPr>
          <a:xfrm>
            <a:off x="8974939" y="4515436"/>
            <a:ext cx="2882098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</a:t>
            </a:r>
            <a:r>
              <a:rPr lang="ko-KR" altLang="en-US" sz="900" b="1" dirty="0"/>
              <a:t>이미지 사이즈 규정 </a:t>
            </a:r>
            <a:endParaRPr lang="en-US" altLang="ko-KR" sz="900" b="1" dirty="0"/>
          </a:p>
          <a:p>
            <a:endParaRPr lang="en-US" altLang="ko-KR" sz="900" dirty="0"/>
          </a:p>
          <a:p>
            <a:r>
              <a:rPr lang="ko-KR" altLang="en-US" sz="900" dirty="0"/>
              <a:t>파일 확장자 </a:t>
            </a:r>
            <a:r>
              <a:rPr lang="en-US" altLang="ko-KR" sz="900" dirty="0"/>
              <a:t>: JPG, PNG, GIF</a:t>
            </a:r>
          </a:p>
          <a:p>
            <a:endParaRPr lang="en-US" altLang="ko-KR" sz="900" dirty="0"/>
          </a:p>
          <a:p>
            <a:r>
              <a:rPr lang="en-US" altLang="ko-KR" sz="900" dirty="0"/>
              <a:t>1. PROFILE Image(350 x 350) 10MB</a:t>
            </a:r>
          </a:p>
          <a:p>
            <a:r>
              <a:rPr lang="en-US" altLang="ko-KR" sz="900" dirty="0"/>
              <a:t>2. BANNER Image(1400 x 350) 10MB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96164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15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좌측 </a:t>
            </a:r>
            <a:r>
              <a:rPr lang="en-US" altLang="ko-KR" sz="900" dirty="0"/>
              <a:t>[SETTINGS]</a:t>
            </a:r>
            <a:r>
              <a:rPr lang="ko-KR" altLang="en-US" sz="900" dirty="0"/>
              <a:t>에서 </a:t>
            </a:r>
            <a:r>
              <a:rPr lang="en-US" altLang="ko-KR" sz="900" dirty="0"/>
              <a:t>[NOTIFICATIONS]</a:t>
            </a:r>
            <a:r>
              <a:rPr lang="ko-KR" altLang="en-US" sz="900" dirty="0"/>
              <a:t>를 설정할 수 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각 항목은 아래와 같으며</a:t>
            </a:r>
            <a:r>
              <a:rPr lang="en-US" altLang="ko-KR" sz="900" dirty="0"/>
              <a:t>, </a:t>
            </a:r>
            <a:r>
              <a:rPr lang="ko-KR" altLang="en-US" sz="900" dirty="0"/>
              <a:t>체크한 설정에 따라 알림을 받을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D3144-F212-851C-2245-E1A975A5D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1667565"/>
            <a:ext cx="5997475" cy="32653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3BD0215-CB61-EBCE-906C-16EC9B161BEC}"/>
              </a:ext>
            </a:extLst>
          </p:cNvPr>
          <p:cNvSpPr/>
          <p:nvPr/>
        </p:nvSpPr>
        <p:spPr>
          <a:xfrm>
            <a:off x="1167713" y="217980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C3129A-5398-F46D-6C93-77E4A80E105E}"/>
              </a:ext>
            </a:extLst>
          </p:cNvPr>
          <p:cNvSpPr/>
          <p:nvPr/>
        </p:nvSpPr>
        <p:spPr>
          <a:xfrm>
            <a:off x="1397242" y="2163030"/>
            <a:ext cx="736358" cy="2055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B6E9B-E1C7-E1C0-2D89-37CAA2B634F5}"/>
              </a:ext>
            </a:extLst>
          </p:cNvPr>
          <p:cNvSpPr txBox="1"/>
          <p:nvPr/>
        </p:nvSpPr>
        <p:spPr>
          <a:xfrm>
            <a:off x="9134375" y="2179186"/>
            <a:ext cx="2722662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- ITEM SOLD</a:t>
            </a:r>
          </a:p>
          <a:p>
            <a:r>
              <a:rPr lang="ko-KR" altLang="en-US" sz="900" dirty="0"/>
              <a:t>나의 </a:t>
            </a:r>
            <a:r>
              <a:rPr lang="en-US" altLang="ko-KR" sz="900" dirty="0"/>
              <a:t>NFT Item</a:t>
            </a:r>
            <a:r>
              <a:rPr lang="ko-KR" altLang="en-US" sz="900" dirty="0"/>
              <a:t>이 판매되었을 경우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- BID ACTIVITY</a:t>
            </a:r>
          </a:p>
          <a:p>
            <a:r>
              <a:rPr lang="ko-KR" altLang="en-US" sz="900" dirty="0"/>
              <a:t>나의 </a:t>
            </a:r>
            <a:r>
              <a:rPr lang="en-US" altLang="ko-KR" sz="900" dirty="0"/>
              <a:t>NFT Item</a:t>
            </a:r>
            <a:r>
              <a:rPr lang="ko-KR" altLang="en-US" sz="900" dirty="0"/>
              <a:t>에 </a:t>
            </a:r>
            <a:r>
              <a:rPr lang="en-US" altLang="ko-KR" sz="900" dirty="0"/>
              <a:t>Offer</a:t>
            </a:r>
            <a:r>
              <a:rPr lang="ko-KR" altLang="en-US" sz="900" dirty="0"/>
              <a:t>가 왔을 경우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- PRICE CHANGE</a:t>
            </a:r>
          </a:p>
          <a:p>
            <a:r>
              <a:rPr lang="en-US" altLang="ko-KR" sz="900" dirty="0"/>
              <a:t>Offer</a:t>
            </a:r>
            <a:r>
              <a:rPr lang="ko-KR" altLang="en-US" sz="900" dirty="0"/>
              <a:t>한 </a:t>
            </a:r>
            <a:r>
              <a:rPr lang="en-US" altLang="ko-KR" sz="900" dirty="0"/>
              <a:t>NFT Item</a:t>
            </a:r>
            <a:r>
              <a:rPr lang="ko-KR" altLang="en-US" sz="900" dirty="0"/>
              <a:t> </a:t>
            </a:r>
            <a:r>
              <a:rPr lang="en-US" altLang="ko-KR" sz="900" dirty="0"/>
              <a:t>Price</a:t>
            </a:r>
            <a:r>
              <a:rPr lang="ko-KR" altLang="en-US" sz="900" dirty="0"/>
              <a:t>가 변경되었을 경우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- AUCTION EXPIRATION</a:t>
            </a:r>
          </a:p>
          <a:p>
            <a:r>
              <a:rPr lang="ko-KR" altLang="en-US" sz="900" dirty="0"/>
              <a:t>나의 </a:t>
            </a:r>
            <a:r>
              <a:rPr lang="en-US" altLang="ko-KR" sz="900" dirty="0"/>
              <a:t>NFT Item </a:t>
            </a:r>
            <a:r>
              <a:rPr lang="ko-KR" altLang="en-US" sz="900" dirty="0"/>
              <a:t>경매 시간이 종료되었을 경우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-SUCCESSFUL PURCHASE</a:t>
            </a:r>
          </a:p>
          <a:p>
            <a:r>
              <a:rPr lang="en-US" altLang="ko-KR" sz="900" dirty="0"/>
              <a:t>NFT Item </a:t>
            </a:r>
            <a:r>
              <a:rPr lang="ko-KR" altLang="en-US" sz="900" dirty="0"/>
              <a:t>구매에 성공했을 경우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- MINIMUM BID THRESHOLD</a:t>
            </a:r>
          </a:p>
          <a:p>
            <a:r>
              <a:rPr lang="ko-KR" altLang="en-US" sz="900" dirty="0"/>
              <a:t>입력창에 입력한 </a:t>
            </a:r>
            <a:r>
              <a:rPr lang="en-US" altLang="ko-KR" sz="900" dirty="0"/>
              <a:t>BNB </a:t>
            </a:r>
            <a:r>
              <a:rPr lang="ko-KR" altLang="en-US" sz="900" dirty="0"/>
              <a:t>금액과 같거나 큰 금액의 </a:t>
            </a:r>
            <a:r>
              <a:rPr lang="en-US" altLang="ko-KR" sz="900" dirty="0"/>
              <a:t>Offer</a:t>
            </a:r>
            <a:r>
              <a:rPr lang="ko-KR" altLang="en-US" sz="900" dirty="0"/>
              <a:t>를 받았을 경우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900964-62D2-1751-785B-46D10731690F}"/>
              </a:ext>
            </a:extLst>
          </p:cNvPr>
          <p:cNvSpPr/>
          <p:nvPr/>
        </p:nvSpPr>
        <p:spPr>
          <a:xfrm>
            <a:off x="2940292" y="2077047"/>
            <a:ext cx="4355858" cy="28092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29DCC7D6-2A36-0689-C6E1-FAE7CBD165E1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133600" y="2265790"/>
            <a:ext cx="806692" cy="121589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47AB20-611E-60DE-C6A3-EEA64C8542F0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Profile Setting  l  </a:t>
            </a:r>
            <a:r>
              <a:rPr lang="en-US" altLang="ko-KR"/>
              <a:t>Main Page &gt; Profile Icon &gt; Profile &gt; Profile Settings &gt; Notifications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88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bg1"/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340376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BCD507-57CA-96BA-8434-52CAA7635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49" y="2090153"/>
            <a:ext cx="7772400" cy="231332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17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[THE MARKET Logo]</a:t>
            </a:r>
            <a:r>
              <a:rPr lang="ko-KR" altLang="en-US" sz="900"/>
              <a:t>를 클릭 시 메인화면으로 이동합니다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6EF6F7-1168-BAB5-BB73-4727F4D37830}"/>
              </a:ext>
            </a:extLst>
          </p:cNvPr>
          <p:cNvSpPr txBox="1"/>
          <p:nvPr/>
        </p:nvSpPr>
        <p:spPr>
          <a:xfrm>
            <a:off x="9134375" y="1498470"/>
            <a:ext cx="2722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[Search]</a:t>
            </a:r>
            <a:r>
              <a:rPr lang="ko-KR" altLang="en-US" sz="900"/>
              <a:t>에서는 현재 </a:t>
            </a:r>
            <a:r>
              <a:rPr lang="en-US" altLang="ko-KR" sz="900"/>
              <a:t>THE MARKET</a:t>
            </a:r>
            <a:r>
              <a:rPr lang="ko-KR" altLang="en-US" sz="900"/>
              <a:t>에서 민팅된 </a:t>
            </a:r>
            <a:r>
              <a:rPr lang="en-US" altLang="ko-KR" sz="900"/>
              <a:t>NFT</a:t>
            </a:r>
            <a:r>
              <a:rPr lang="ko-KR" altLang="en-US" sz="900"/>
              <a:t>를 기준으로 검색이 가능하며</a:t>
            </a:r>
            <a:r>
              <a:rPr lang="en-US" altLang="ko-KR" sz="900"/>
              <a:t>, </a:t>
            </a:r>
            <a:r>
              <a:rPr lang="ko-KR" altLang="en-US" sz="900"/>
              <a:t>검색된 결과는 입력된 정보 포함 근접 정보를 모두 표시합니다</a:t>
            </a:r>
            <a:r>
              <a:rPr lang="en-US" altLang="ko-KR" sz="900"/>
              <a:t>. </a:t>
            </a:r>
            <a:r>
              <a:rPr lang="ko-KR" altLang="en-US" sz="900"/>
              <a:t>현재 특수문자를 입력 시 검색이 되지 않습니다</a:t>
            </a:r>
            <a:r>
              <a:rPr lang="en-US" altLang="ko-KR" sz="900"/>
              <a:t>. </a:t>
            </a:r>
            <a:r>
              <a:rPr lang="ko-KR" altLang="en-US" sz="900"/>
              <a:t>예를 들어 </a:t>
            </a:r>
            <a:r>
              <a:rPr lang="en-US" altLang="ko-KR" sz="900"/>
              <a:t>#100</a:t>
            </a:r>
            <a:r>
              <a:rPr lang="ko-KR" altLang="en-US" sz="900"/>
              <a:t>를 검색 시 숫자만 입력해야 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E2B1178-BF16-D205-EF1B-EC6943E0E378}"/>
              </a:ext>
            </a:extLst>
          </p:cNvPr>
          <p:cNvSpPr/>
          <p:nvPr/>
        </p:nvSpPr>
        <p:spPr>
          <a:xfrm>
            <a:off x="8974939" y="152498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54828-C31C-8021-10DC-B030BA93E119}"/>
              </a:ext>
            </a:extLst>
          </p:cNvPr>
          <p:cNvSpPr txBox="1"/>
          <p:nvPr/>
        </p:nvSpPr>
        <p:spPr>
          <a:xfrm>
            <a:off x="9134375" y="3847734"/>
            <a:ext cx="272266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/>
              <a:t>※ [Search]</a:t>
            </a:r>
            <a:r>
              <a:rPr lang="ko-KR" altLang="en-US" sz="900"/>
              <a:t>의 입력 및 검색 조건은 향후 고도화를 통해 변경될 수 있습니다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47258-8A2C-00C4-8871-F0EF9B75F0E5}"/>
              </a:ext>
            </a:extLst>
          </p:cNvPr>
          <p:cNvSpPr txBox="1"/>
          <p:nvPr/>
        </p:nvSpPr>
        <p:spPr>
          <a:xfrm>
            <a:off x="9134375" y="252970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[Language]</a:t>
            </a:r>
            <a:r>
              <a:rPr lang="ko-KR" altLang="en-US" sz="900"/>
              <a:t>을</a:t>
            </a:r>
            <a:r>
              <a:rPr lang="en-US" altLang="ko-KR" sz="900"/>
              <a:t> </a:t>
            </a:r>
            <a:r>
              <a:rPr lang="ko-KR" altLang="en-US" sz="900"/>
              <a:t>클릭 시 </a:t>
            </a:r>
            <a:r>
              <a:rPr lang="en-US" altLang="ko-KR" sz="900"/>
              <a:t>[</a:t>
            </a:r>
            <a:r>
              <a:rPr lang="ko-KR" altLang="en-US" sz="900"/>
              <a:t>일본어</a:t>
            </a:r>
            <a:r>
              <a:rPr lang="en-US" altLang="ko-KR" sz="900"/>
              <a:t>], [</a:t>
            </a:r>
            <a:r>
              <a:rPr lang="ko-KR" altLang="en-US" sz="900"/>
              <a:t>영어</a:t>
            </a:r>
            <a:r>
              <a:rPr lang="en-US" altLang="ko-KR" sz="900"/>
              <a:t>], [</a:t>
            </a:r>
            <a:r>
              <a:rPr lang="ko-KR" altLang="en-US" sz="900"/>
              <a:t>한국어</a:t>
            </a:r>
            <a:r>
              <a:rPr lang="en-US" altLang="ko-KR" sz="900"/>
              <a:t>]</a:t>
            </a:r>
            <a:r>
              <a:rPr lang="ko-KR" altLang="en-US" sz="900"/>
              <a:t>를 선택할 수 있습니다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471C49-4C86-CC18-601E-EB02D08D79C4}"/>
              </a:ext>
            </a:extLst>
          </p:cNvPr>
          <p:cNvSpPr/>
          <p:nvPr/>
        </p:nvSpPr>
        <p:spPr>
          <a:xfrm>
            <a:off x="8974939" y="255622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8B4A2-A6BC-E1C0-3E5C-966D5E1E395D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Main Page description  l  </a:t>
            </a:r>
            <a:r>
              <a:rPr lang="en-US" altLang="ko-KR"/>
              <a:t>Main Page &gt; GNB(Global Navigation Bar)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C32640A-3484-F7B2-7929-BB3A493DDF74}"/>
              </a:ext>
            </a:extLst>
          </p:cNvPr>
          <p:cNvSpPr/>
          <p:nvPr/>
        </p:nvSpPr>
        <p:spPr>
          <a:xfrm>
            <a:off x="553711" y="214970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C2660A6-144B-AA00-5CCC-D5302E8A8094}"/>
              </a:ext>
            </a:extLst>
          </p:cNvPr>
          <p:cNvSpPr/>
          <p:nvPr/>
        </p:nvSpPr>
        <p:spPr>
          <a:xfrm>
            <a:off x="788954" y="2073162"/>
            <a:ext cx="749334" cy="3391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BB280FD-E146-DBCD-F97F-E2B96631ED08}"/>
              </a:ext>
            </a:extLst>
          </p:cNvPr>
          <p:cNvSpPr/>
          <p:nvPr/>
        </p:nvSpPr>
        <p:spPr>
          <a:xfrm>
            <a:off x="3214599" y="2073162"/>
            <a:ext cx="2834072" cy="339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011BFD0-6C8E-9736-AC47-3BA423CB023E}"/>
              </a:ext>
            </a:extLst>
          </p:cNvPr>
          <p:cNvSpPr/>
          <p:nvPr/>
        </p:nvSpPr>
        <p:spPr>
          <a:xfrm>
            <a:off x="3013879" y="214970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294877-6F41-6E5F-D8C7-04A0D0DCAF4E}"/>
              </a:ext>
            </a:extLst>
          </p:cNvPr>
          <p:cNvSpPr/>
          <p:nvPr/>
        </p:nvSpPr>
        <p:spPr>
          <a:xfrm>
            <a:off x="8025082" y="2083005"/>
            <a:ext cx="602109" cy="3391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F009C81-8AAA-F731-F13F-851A1437E7DE}"/>
              </a:ext>
            </a:extLst>
          </p:cNvPr>
          <p:cNvSpPr/>
          <p:nvPr/>
        </p:nvSpPr>
        <p:spPr>
          <a:xfrm>
            <a:off x="7810685" y="214970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7868B12-90A0-FA32-BA7B-F9F4938B9ACE}"/>
              </a:ext>
            </a:extLst>
          </p:cNvPr>
          <p:cNvSpPr/>
          <p:nvPr/>
        </p:nvSpPr>
        <p:spPr>
          <a:xfrm>
            <a:off x="2680613" y="239678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C089E0D-B3DA-D805-F371-4C1452AB913A}"/>
              </a:ext>
            </a:extLst>
          </p:cNvPr>
          <p:cNvSpPr/>
          <p:nvPr/>
        </p:nvSpPr>
        <p:spPr>
          <a:xfrm>
            <a:off x="8974939" y="321106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4FA308-CC7D-999F-E1D4-D20CBBACB089}"/>
              </a:ext>
            </a:extLst>
          </p:cNvPr>
          <p:cNvSpPr txBox="1"/>
          <p:nvPr/>
        </p:nvSpPr>
        <p:spPr>
          <a:xfrm>
            <a:off x="9134375" y="3185832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DeFi</a:t>
            </a:r>
            <a:r>
              <a:rPr lang="ko-KR" altLang="en-US" sz="900" dirty="0" err="1"/>
              <a:t>를</a:t>
            </a:r>
            <a:r>
              <a:rPr lang="ko-KR" altLang="en-US" sz="900" dirty="0"/>
              <a:t> 클릭 시 </a:t>
            </a:r>
            <a:r>
              <a:rPr lang="en-US" altLang="ko-KR" sz="900" dirty="0" err="1"/>
              <a:t>DeFi</a:t>
            </a:r>
            <a:r>
              <a:rPr lang="en-US" altLang="ko-KR" sz="900" dirty="0"/>
              <a:t> </a:t>
            </a:r>
            <a:r>
              <a:rPr lang="ko-KR" altLang="en-US" sz="900" dirty="0"/>
              <a:t>서비스 화면으로 이동합니다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4015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DF0EE1E-1242-1ED0-C3BD-2FA50083A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03" y="1530937"/>
            <a:ext cx="8244928" cy="264689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18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[Top Collection]</a:t>
            </a:r>
            <a:r>
              <a:rPr lang="ko-KR" altLang="en-US" sz="900" dirty="0"/>
              <a:t>은 현재 </a:t>
            </a:r>
            <a:r>
              <a:rPr lang="en-US" altLang="ko-KR" sz="900" dirty="0"/>
              <a:t>THE MARKET</a:t>
            </a:r>
            <a:r>
              <a:rPr lang="ko-KR" altLang="en-US" sz="900" dirty="0"/>
              <a:t>에 등록되어 있는 </a:t>
            </a:r>
            <a:r>
              <a:rPr lang="ko-KR" altLang="en-US" sz="900"/>
              <a:t>컬렉션들의 </a:t>
            </a:r>
            <a:r>
              <a:rPr lang="en-US" altLang="ko-KR" sz="900"/>
              <a:t>Name, Floor price(</a:t>
            </a:r>
            <a:r>
              <a:rPr lang="ko-KR" altLang="en-US" sz="900"/>
              <a:t>모든 보유 아이템 중 가장 낮은 가격</a:t>
            </a:r>
            <a:r>
              <a:rPr lang="en-US" altLang="ko-KR" sz="900"/>
              <a:t>),</a:t>
            </a:r>
            <a:r>
              <a:rPr lang="ko-KR" altLang="en-US" sz="900"/>
              <a:t> </a:t>
            </a:r>
            <a:r>
              <a:rPr lang="en-US" altLang="ko-KR" sz="900"/>
              <a:t>24H Volume(24</a:t>
            </a:r>
            <a:r>
              <a:rPr lang="ko-KR" altLang="en-US" sz="900"/>
              <a:t>시간 내 전체 거래량</a:t>
            </a:r>
            <a:r>
              <a:rPr lang="en-US" altLang="ko-KR" sz="900"/>
              <a:t>)</a:t>
            </a:r>
            <a:r>
              <a:rPr lang="ko-KR" altLang="en-US" sz="900"/>
              <a:t>을 </a:t>
            </a:r>
            <a:r>
              <a:rPr lang="ko-KR" altLang="en-US" sz="900" dirty="0"/>
              <a:t>보여줍니다</a:t>
            </a:r>
            <a:r>
              <a:rPr lang="en-US" altLang="ko-KR" sz="900" dirty="0"/>
              <a:t>. </a:t>
            </a:r>
            <a:r>
              <a:rPr lang="ko-KR" altLang="en-US" sz="900" dirty="0"/>
              <a:t>클릭 시 해당 컬렉션의 상세 페이지로 이동합니다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C9DF98D-AE1F-49C8-3E56-80934DBD5177}"/>
              </a:ext>
            </a:extLst>
          </p:cNvPr>
          <p:cNvSpPr/>
          <p:nvPr/>
        </p:nvSpPr>
        <p:spPr>
          <a:xfrm>
            <a:off x="42749" y="162411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5DF776-CEBB-F6C5-DBF9-D821B24275AC}"/>
              </a:ext>
            </a:extLst>
          </p:cNvPr>
          <p:cNvSpPr/>
          <p:nvPr/>
        </p:nvSpPr>
        <p:spPr>
          <a:xfrm>
            <a:off x="281903" y="1546641"/>
            <a:ext cx="1495781" cy="3162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E3B95F-165F-BC23-948E-04552D4222C7}"/>
              </a:ext>
            </a:extLst>
          </p:cNvPr>
          <p:cNvSpPr/>
          <p:nvPr/>
        </p:nvSpPr>
        <p:spPr>
          <a:xfrm>
            <a:off x="7692697" y="1530937"/>
            <a:ext cx="993570" cy="3162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6EF6F7-1168-BAB5-BB73-4727F4D37830}"/>
              </a:ext>
            </a:extLst>
          </p:cNvPr>
          <p:cNvSpPr txBox="1"/>
          <p:nvPr/>
        </p:nvSpPr>
        <p:spPr>
          <a:xfrm>
            <a:off x="9134375" y="188606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[Explore More] </a:t>
            </a:r>
            <a:r>
              <a:rPr lang="ko-KR" altLang="en-US" sz="900" dirty="0"/>
              <a:t>클릭 시 </a:t>
            </a:r>
            <a:r>
              <a:rPr lang="en-US" altLang="ko-KR" sz="900" dirty="0"/>
              <a:t>Top Collection</a:t>
            </a:r>
            <a:r>
              <a:rPr lang="ko-KR" altLang="en-US" sz="900" dirty="0"/>
              <a:t>에 대한 상세 페이지로 이동합니다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E2B1178-BF16-D205-EF1B-EC6943E0E378}"/>
              </a:ext>
            </a:extLst>
          </p:cNvPr>
          <p:cNvSpPr/>
          <p:nvPr/>
        </p:nvSpPr>
        <p:spPr>
          <a:xfrm>
            <a:off x="8974939" y="191258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C54828-C31C-8021-10DC-B030BA93E119}"/>
              </a:ext>
            </a:extLst>
          </p:cNvPr>
          <p:cNvSpPr txBox="1"/>
          <p:nvPr/>
        </p:nvSpPr>
        <p:spPr>
          <a:xfrm>
            <a:off x="9134375" y="3847734"/>
            <a:ext cx="2722662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※ Top Collection</a:t>
            </a:r>
            <a:r>
              <a:rPr lang="ko-KR" altLang="en-US" sz="900" dirty="0"/>
              <a:t>은 </a:t>
            </a:r>
            <a:r>
              <a:rPr lang="en-US" altLang="ko-KR" sz="900" dirty="0"/>
              <a:t>24:00 UTC</a:t>
            </a:r>
            <a:r>
              <a:rPr lang="ko-KR" altLang="en-US" sz="900" dirty="0"/>
              <a:t>를 기준으로 </a:t>
            </a:r>
            <a:r>
              <a:rPr lang="en-US" altLang="ko-KR" sz="900" dirty="0"/>
              <a:t>Marketplace</a:t>
            </a:r>
            <a:r>
              <a:rPr lang="ko-KR" altLang="en-US" sz="900" dirty="0"/>
              <a:t>에서 거래 가격과 빈도를 계산하여 순위가 선정</a:t>
            </a:r>
            <a:r>
              <a:rPr lang="en-US" altLang="ko-KR" sz="900" dirty="0"/>
              <a:t>, </a:t>
            </a:r>
            <a:r>
              <a:rPr lang="ko-KR" altLang="en-US" sz="900" dirty="0"/>
              <a:t>노출됩니다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7206E3B-22CF-BDCD-B5AC-CA448010269A}"/>
              </a:ext>
            </a:extLst>
          </p:cNvPr>
          <p:cNvSpPr/>
          <p:nvPr/>
        </p:nvSpPr>
        <p:spPr>
          <a:xfrm>
            <a:off x="7453543" y="160932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F14AE3-6853-D23A-07BC-FBB49088D8B7}"/>
              </a:ext>
            </a:extLst>
          </p:cNvPr>
          <p:cNvSpPr/>
          <p:nvPr/>
        </p:nvSpPr>
        <p:spPr>
          <a:xfrm>
            <a:off x="281903" y="2070732"/>
            <a:ext cx="7383792" cy="23706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51D7C79-0AE2-8F80-C84F-88B7C966E693}"/>
              </a:ext>
            </a:extLst>
          </p:cNvPr>
          <p:cNvSpPr/>
          <p:nvPr/>
        </p:nvSpPr>
        <p:spPr>
          <a:xfrm>
            <a:off x="7693534" y="432059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47258-8A2C-00C4-8871-F0EF9B75F0E5}"/>
              </a:ext>
            </a:extLst>
          </p:cNvPr>
          <p:cNvSpPr txBox="1"/>
          <p:nvPr/>
        </p:nvSpPr>
        <p:spPr>
          <a:xfrm>
            <a:off x="9134375" y="2354533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각 </a:t>
            </a:r>
            <a:r>
              <a:rPr lang="en-US" altLang="ko-KR" sz="900"/>
              <a:t>Collection</a:t>
            </a:r>
            <a:r>
              <a:rPr lang="ko-KR" altLang="en-US" sz="900"/>
              <a:t>을</a:t>
            </a:r>
            <a:r>
              <a:rPr lang="en-US" altLang="ko-KR" sz="900"/>
              <a:t> </a:t>
            </a:r>
            <a:r>
              <a:rPr lang="ko-KR" altLang="en-US" sz="900" dirty="0"/>
              <a:t>클릭 시 해당 </a:t>
            </a:r>
            <a:r>
              <a:rPr lang="en-US" altLang="ko-KR" sz="900" dirty="0"/>
              <a:t>Collection</a:t>
            </a:r>
            <a:r>
              <a:rPr lang="ko-KR" altLang="en-US" sz="900" dirty="0"/>
              <a:t>의 상세 페이지로 이동합니다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2471C49-4C86-CC18-601E-EB02D08D79C4}"/>
              </a:ext>
            </a:extLst>
          </p:cNvPr>
          <p:cNvSpPr/>
          <p:nvPr/>
        </p:nvSpPr>
        <p:spPr>
          <a:xfrm>
            <a:off x="8974939" y="238104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8B4A2-A6BC-E1C0-3E5C-966D5E1E395D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Main Page description  l  </a:t>
            </a:r>
            <a:r>
              <a:rPr lang="en-US" altLang="ko-KR"/>
              <a:t>Main Page &gt; Main Menu &gt; Top Collection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62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19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[Explore by </a:t>
            </a:r>
            <a:r>
              <a:rPr lang="en-US" altLang="ko-KR" sz="900"/>
              <a:t>Category]</a:t>
            </a:r>
            <a:r>
              <a:rPr lang="ko-KR" altLang="en-US" sz="900"/>
              <a:t>를 클릭할 경우 해당 카테고리로 </a:t>
            </a:r>
            <a:r>
              <a:rPr lang="ko-KR" altLang="en-US" sz="900" dirty="0"/>
              <a:t>즉시 이동할 </a:t>
            </a:r>
            <a:r>
              <a:rPr lang="ko-KR" altLang="en-US" sz="900"/>
              <a:t>수 있습니다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FB6E9B-E1C7-E1C0-2D89-37CAA2B634F5}"/>
              </a:ext>
            </a:extLst>
          </p:cNvPr>
          <p:cNvSpPr txBox="1"/>
          <p:nvPr/>
        </p:nvSpPr>
        <p:spPr>
          <a:xfrm>
            <a:off x="9134375" y="2602138"/>
            <a:ext cx="2722662" cy="18928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THE MARTKET</a:t>
            </a:r>
            <a:r>
              <a:rPr lang="ko-KR" altLang="en-US" sz="900" b="1" dirty="0"/>
              <a:t>에서 지원하는 </a:t>
            </a:r>
            <a:r>
              <a:rPr lang="en-US" altLang="ko-KR" sz="900" b="1" dirty="0"/>
              <a:t>Category</a:t>
            </a:r>
          </a:p>
          <a:p>
            <a:endParaRPr lang="en-US" altLang="ko-KR" sz="900" dirty="0"/>
          </a:p>
          <a:p>
            <a:r>
              <a:rPr lang="en-US" altLang="ko-KR" sz="900" dirty="0"/>
              <a:t>- Land</a:t>
            </a:r>
          </a:p>
          <a:p>
            <a:r>
              <a:rPr lang="en-US" altLang="ko-KR" sz="900" dirty="0"/>
              <a:t>- Building</a:t>
            </a:r>
          </a:p>
          <a:p>
            <a:r>
              <a:rPr lang="en-US" altLang="ko-KR" sz="900" dirty="0"/>
              <a:t>- Avatar</a:t>
            </a:r>
          </a:p>
          <a:p>
            <a:r>
              <a:rPr lang="en-US" altLang="ko-KR" sz="900" dirty="0"/>
              <a:t>- Assets</a:t>
            </a:r>
          </a:p>
          <a:p>
            <a:r>
              <a:rPr lang="en-US" altLang="ko-KR" sz="900" dirty="0"/>
              <a:t>- </a:t>
            </a:r>
            <a:r>
              <a:rPr lang="en-US" altLang="ko-KR" sz="900" dirty="0" err="1"/>
              <a:t>Hakuto.Rabbit</a:t>
            </a:r>
            <a:endParaRPr lang="en-US" altLang="ko-KR" sz="900" dirty="0"/>
          </a:p>
          <a:p>
            <a:r>
              <a:rPr lang="en-US" altLang="ko-KR" sz="900" dirty="0"/>
              <a:t>- </a:t>
            </a:r>
            <a:r>
              <a:rPr lang="en-US" altLang="ko-KR" sz="900" dirty="0" err="1"/>
              <a:t>Pusa</a:t>
            </a:r>
            <a:endParaRPr lang="en-US" altLang="ko-KR" sz="900" dirty="0"/>
          </a:p>
          <a:p>
            <a:r>
              <a:rPr lang="en-US" altLang="ko-KR" sz="900" dirty="0"/>
              <a:t>- Dao</a:t>
            </a:r>
          </a:p>
          <a:p>
            <a:r>
              <a:rPr lang="en-US" altLang="ko-KR" sz="900" dirty="0"/>
              <a:t>- Coin</a:t>
            </a:r>
          </a:p>
          <a:p>
            <a:r>
              <a:rPr lang="en-US" altLang="ko-KR" sz="900" dirty="0"/>
              <a:t>- Metaverse</a:t>
            </a:r>
          </a:p>
          <a:p>
            <a:r>
              <a:rPr lang="en-US" altLang="ko-KR" sz="900" dirty="0"/>
              <a:t>- Games</a:t>
            </a:r>
          </a:p>
          <a:p>
            <a:r>
              <a:rPr lang="en-US" altLang="ko-KR" sz="900" dirty="0"/>
              <a:t>- Art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B05F5-32F9-8872-2942-6C5457009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84" y="2610613"/>
            <a:ext cx="7073182" cy="19263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355860-D7D7-584A-6D09-9F6D698C07A8}"/>
              </a:ext>
            </a:extLst>
          </p:cNvPr>
          <p:cNvSpPr/>
          <p:nvPr/>
        </p:nvSpPr>
        <p:spPr>
          <a:xfrm>
            <a:off x="758812" y="3445163"/>
            <a:ext cx="7073184" cy="1049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FF25642-976F-994A-3DA8-6EF632A50187}"/>
              </a:ext>
            </a:extLst>
          </p:cNvPr>
          <p:cNvSpPr/>
          <p:nvPr/>
        </p:nvSpPr>
        <p:spPr>
          <a:xfrm>
            <a:off x="509202" y="391257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B7450-679C-5693-5BAB-7571EC79CE5D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Main Page description  l  </a:t>
            </a:r>
            <a:r>
              <a:rPr lang="en-US" altLang="ko-KR"/>
              <a:t>Main Page &gt; Main Menu &gt; Explore by Category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61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4;p2">
            <a:extLst>
              <a:ext uri="{FF2B5EF4-FFF2-40B4-BE49-F238E27FC236}">
                <a16:creationId xmlns:a16="http://schemas.microsoft.com/office/drawing/2014/main" id="{2C9EF50B-7E82-20ED-F60A-92CEA993C852}"/>
              </a:ext>
            </a:extLst>
          </p:cNvPr>
          <p:cNvSpPr/>
          <p:nvPr/>
        </p:nvSpPr>
        <p:spPr>
          <a:xfrm>
            <a:off x="4424170" y="114202"/>
            <a:ext cx="3343662" cy="49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5" tIns="56250" rIns="112525" bIns="562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62" b="1" i="0" u="none" strike="noStrike" cap="none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문서 이력 정보</a:t>
            </a:r>
            <a:endParaRPr/>
          </a:p>
        </p:txBody>
      </p:sp>
      <p:graphicFrame>
        <p:nvGraphicFramePr>
          <p:cNvPr id="5" name="Google Shape;95;p2">
            <a:extLst>
              <a:ext uri="{FF2B5EF4-FFF2-40B4-BE49-F238E27FC236}">
                <a16:creationId xmlns:a16="http://schemas.microsoft.com/office/drawing/2014/main" id="{49FE8A64-D01E-3454-596C-9EDF7A980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22791"/>
              </p:ext>
            </p:extLst>
          </p:nvPr>
        </p:nvGraphicFramePr>
        <p:xfrm>
          <a:off x="990915" y="796954"/>
          <a:ext cx="10300975" cy="5889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81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49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7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버전</a:t>
                      </a: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작성자</a:t>
                      </a: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작성일</a:t>
                      </a: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개정 사유 및 내용</a:t>
                      </a: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확인자</a:t>
                      </a: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확인일</a:t>
                      </a: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맑은 고딕" panose="020B0503020000020004" pitchFamily="50" charset="-127"/>
                          <a:cs typeface="Malgun Gothic"/>
                          <a:sym typeface="Malgun Gothic"/>
                        </a:rPr>
                        <a:t>비고</a:t>
                      </a: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US" altLang="ko-KR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박장섭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2024.02.01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- HAKUTO.HALF, LGDT </a:t>
                      </a:r>
                      <a:r>
                        <a:rPr lang="ko-KR" alt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관련 </a:t>
                      </a:r>
                      <a:r>
                        <a:rPr lang="en-US" altLang="ko-KR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Categry, Grade </a:t>
                      </a:r>
                      <a:r>
                        <a:rPr lang="ko-KR" alt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설명 추가</a:t>
                      </a:r>
                      <a:r>
                        <a:rPr lang="en-US" altLang="ko-KR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(p.63~64)</a:t>
                      </a:r>
                      <a:endParaRPr lang="en-US"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- 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Reveal </a:t>
                      </a:r>
                      <a:r>
                        <a:rPr lang="ko-KR" alt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관련 화면 추가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(p.6</a:t>
                      </a:r>
                      <a:r>
                        <a:rPr lang="en-US" altLang="ko-KR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7-71</a:t>
                      </a: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1.3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0" i="0" u="none" strike="noStrike" cap="none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최지현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2024.02.07</a:t>
                      </a: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Arial"/>
                          <a:cs typeface="Arial"/>
                          <a:sym typeface="Arial"/>
                        </a:rPr>
                        <a:t>- Mint / Reveal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Arial"/>
                          <a:cs typeface="Arial"/>
                          <a:sym typeface="Arial"/>
                        </a:rPr>
                        <a:t>구역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Arial"/>
                          <a:cs typeface="Arial"/>
                          <a:sym typeface="Arial"/>
                        </a:rPr>
                        <a:t>Description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Arial"/>
                          <a:cs typeface="Arial"/>
                          <a:sym typeface="Arial"/>
                        </a:rPr>
                        <a:t>정리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Arial"/>
                          <a:cs typeface="Arial"/>
                          <a:sym typeface="Arial"/>
                        </a:rPr>
                        <a:t>(p.61-68)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-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향후 수정사항 태그 추가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(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적색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- NFT Item Detail Page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 구역 및 화면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설명 추가 필요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(Main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 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Page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뒤로</a:t>
                      </a: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- </a:t>
                      </a: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  <a:sym typeface="Arial"/>
                        </a:rPr>
                        <a:t>그 외 업데이트 수정사항 개발적용 후 현행화 필요</a:t>
                      </a:r>
                      <a:endParaRPr kumimoji="0" lang="ko-KR" alt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1.4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김지원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2024.03.20</a:t>
                      </a:r>
                      <a:endParaRPr sz="10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+mn-lt"/>
                        </a:rPr>
                        <a:t>최근 업데이트 내역 반영</a:t>
                      </a:r>
                      <a:endParaRPr sz="1000" dirty="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+mn-lt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 dirty="0">
                        <a:solidFill>
                          <a:schemeClr val="dk1"/>
                        </a:solidFill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12525" marR="112525" marT="56250" marB="5625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669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20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C94FAE-51CB-89F9-2CD6-B1F07367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97" y="1119442"/>
            <a:ext cx="7076686" cy="5057998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17BA3AA3-E4E8-1EBD-1310-2ABCDBC550BC}"/>
              </a:ext>
            </a:extLst>
          </p:cNvPr>
          <p:cNvSpPr/>
          <p:nvPr/>
        </p:nvSpPr>
        <p:spPr>
          <a:xfrm>
            <a:off x="602922" y="139992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15F491-491B-784A-A290-613F2298215A}"/>
              </a:ext>
            </a:extLst>
          </p:cNvPr>
          <p:cNvSpPr/>
          <p:nvPr/>
        </p:nvSpPr>
        <p:spPr>
          <a:xfrm>
            <a:off x="813597" y="1329013"/>
            <a:ext cx="1882469" cy="3012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1796E02-3614-0DE7-6C08-8DC6C32D7B5E}"/>
              </a:ext>
            </a:extLst>
          </p:cNvPr>
          <p:cNvSpPr/>
          <p:nvPr/>
        </p:nvSpPr>
        <p:spPr>
          <a:xfrm>
            <a:off x="602922" y="475313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9C7B94-2D72-7C03-7A02-E803CDE08480}"/>
              </a:ext>
            </a:extLst>
          </p:cNvPr>
          <p:cNvSpPr/>
          <p:nvPr/>
        </p:nvSpPr>
        <p:spPr>
          <a:xfrm>
            <a:off x="813597" y="4682230"/>
            <a:ext cx="1882469" cy="3012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DBA275-66D6-E6A5-3B65-6B4B0801C630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[NFT Ranking</a:t>
            </a:r>
            <a:r>
              <a:rPr lang="en-US" altLang="ko-KR" sz="900"/>
              <a:t>]</a:t>
            </a:r>
            <a:r>
              <a:rPr lang="ko-KR" altLang="en-US" sz="900"/>
              <a:t>에서는 </a:t>
            </a:r>
            <a:r>
              <a:rPr lang="en-US" altLang="ko-KR" sz="900"/>
              <a:t>THE MARKET</a:t>
            </a:r>
            <a:r>
              <a:rPr lang="ko-KR" altLang="en-US" sz="900"/>
              <a:t>의 각 </a:t>
            </a:r>
            <a:r>
              <a:rPr lang="en-US" altLang="ko-KR" sz="900"/>
              <a:t>Item </a:t>
            </a:r>
            <a:r>
              <a:rPr lang="ko-KR" altLang="en-US" sz="900"/>
              <a:t>거래가격 기준으로</a:t>
            </a:r>
            <a:r>
              <a:rPr lang="en-US" altLang="ko-KR" sz="900"/>
              <a:t> </a:t>
            </a:r>
            <a:r>
              <a:rPr lang="ko-KR" altLang="en-US" sz="900"/>
              <a:t>가장 높은 순위부터 노출됩니다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381CFF2-8C41-C758-5652-BC3C14B50ECB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C5A35A-FB3F-72E9-DCB4-53CE05446B23}"/>
              </a:ext>
            </a:extLst>
          </p:cNvPr>
          <p:cNvSpPr txBox="1"/>
          <p:nvPr/>
        </p:nvSpPr>
        <p:spPr>
          <a:xfrm>
            <a:off x="9134375" y="1653578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[User Ranking]</a:t>
            </a:r>
            <a:r>
              <a:rPr lang="ko-KR" altLang="en-US" sz="900" dirty="0"/>
              <a:t>에서 </a:t>
            </a:r>
            <a:r>
              <a:rPr lang="en-US" altLang="ko-KR" sz="900"/>
              <a:t>THE MARKET</a:t>
            </a:r>
            <a:r>
              <a:rPr lang="ko-KR" altLang="en-US" sz="900"/>
              <a:t>의 전체 사용자 중 모든 </a:t>
            </a:r>
            <a:r>
              <a:rPr lang="en-US" altLang="ko-KR" sz="900"/>
              <a:t>Item</a:t>
            </a:r>
            <a:r>
              <a:rPr lang="ko-KR" altLang="en-US" sz="900"/>
              <a:t>을 기준으로 최고 구매자 순위가 노출됩니다</a:t>
            </a:r>
            <a:r>
              <a:rPr lang="en-US" altLang="ko-KR" sz="900"/>
              <a:t>. </a:t>
            </a:r>
            <a:r>
              <a:rPr lang="ko-KR" altLang="en-US" sz="900"/>
              <a:t>향후 해당 메뉴에 노출된 사용자를 클릭 시 상세정보를 볼 수 있는 화면으로 이동할 예정입니다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88E3BEE-02C7-5644-8C27-6CAAB7289AE3}"/>
              </a:ext>
            </a:extLst>
          </p:cNvPr>
          <p:cNvSpPr/>
          <p:nvPr/>
        </p:nvSpPr>
        <p:spPr>
          <a:xfrm>
            <a:off x="8974939" y="168009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A79515-9B84-772B-3193-EEDBFF41C1B5}"/>
              </a:ext>
            </a:extLst>
          </p:cNvPr>
          <p:cNvSpPr txBox="1"/>
          <p:nvPr/>
        </p:nvSpPr>
        <p:spPr>
          <a:xfrm>
            <a:off x="9134375" y="3847734"/>
            <a:ext cx="2722662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※ NFT Ranking</a:t>
            </a:r>
            <a:r>
              <a:rPr lang="ko-KR" altLang="en-US" sz="900" dirty="0"/>
              <a:t>과 </a:t>
            </a:r>
            <a:r>
              <a:rPr lang="en-US" altLang="ko-KR" sz="900" dirty="0"/>
              <a:t>User Ranking </a:t>
            </a:r>
            <a:r>
              <a:rPr lang="ko-KR" altLang="en-US" sz="900" dirty="0"/>
              <a:t>모두 </a:t>
            </a:r>
            <a:r>
              <a:rPr lang="en-US" altLang="ko-KR" sz="900" dirty="0"/>
              <a:t>‘Explore More’</a:t>
            </a:r>
            <a:r>
              <a:rPr lang="ko-KR" altLang="en-US" sz="900" dirty="0"/>
              <a:t>를 통해 해당 코너의 상세 페이지로 이동할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EFCF0-57C9-5715-1266-AE69C07F9E2A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Main Page description  l  </a:t>
            </a:r>
            <a:r>
              <a:rPr lang="en-US" altLang="ko-KR"/>
              <a:t>Main Page &gt; Main Menu &gt; NFT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User</a:t>
            </a:r>
            <a:r>
              <a:rPr lang="ko-KR" altLang="en-US"/>
              <a:t> </a:t>
            </a:r>
            <a:r>
              <a:rPr lang="en-US" altLang="ko-KR"/>
              <a:t>Ranking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54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21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[RECEIVE NEWS FROM “THE </a:t>
            </a:r>
            <a:r>
              <a:rPr lang="en-US" altLang="ko-KR" sz="900"/>
              <a:t>MARKET”]</a:t>
            </a:r>
            <a:r>
              <a:rPr lang="ko-KR" altLang="en-US" sz="900"/>
              <a:t>은 사용자가 </a:t>
            </a:r>
            <a:r>
              <a:rPr lang="en-US" altLang="ko-KR" sz="900"/>
              <a:t>E-Mail </a:t>
            </a:r>
            <a:r>
              <a:rPr lang="ko-KR" altLang="en-US" sz="900" dirty="0"/>
              <a:t>주소를 입력 </a:t>
            </a:r>
            <a:r>
              <a:rPr lang="ko-KR" altLang="en-US" sz="900"/>
              <a:t>후 보내기 아이콘을 </a:t>
            </a:r>
            <a:r>
              <a:rPr lang="ko-KR" altLang="en-US" sz="900" dirty="0"/>
              <a:t>누르면 </a:t>
            </a:r>
            <a:r>
              <a:rPr lang="en-US" altLang="ko-KR" sz="900" dirty="0"/>
              <a:t>THE MARKET</a:t>
            </a:r>
            <a:r>
              <a:rPr lang="ko-KR" altLang="en-US" sz="900" dirty="0"/>
              <a:t>의 최신 </a:t>
            </a:r>
            <a:r>
              <a:rPr lang="ko-KR" altLang="en-US" sz="900"/>
              <a:t>소식들을 이메일로 </a:t>
            </a:r>
            <a:r>
              <a:rPr lang="ko-KR" altLang="en-US" sz="900" dirty="0" err="1"/>
              <a:t>받아보실</a:t>
            </a:r>
            <a:r>
              <a:rPr lang="ko-KR" altLang="en-US" sz="900" dirty="0"/>
              <a:t>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4DB05B-5135-E0DE-1E00-1BF49415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54" y="2108237"/>
            <a:ext cx="7177460" cy="25869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1F51D1-531C-C1AA-78FC-37431070C4A8}"/>
              </a:ext>
            </a:extLst>
          </p:cNvPr>
          <p:cNvSpPr/>
          <p:nvPr/>
        </p:nvSpPr>
        <p:spPr>
          <a:xfrm>
            <a:off x="2048719" y="3352793"/>
            <a:ext cx="3608732" cy="6566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148AF38-A874-ADE8-FD1D-B0D91C6E8092}"/>
              </a:ext>
            </a:extLst>
          </p:cNvPr>
          <p:cNvSpPr/>
          <p:nvPr/>
        </p:nvSpPr>
        <p:spPr>
          <a:xfrm>
            <a:off x="1753887" y="359082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2A2595C-6934-54BA-5D00-D88261337641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>
            <a:off x="5657451" y="3681119"/>
            <a:ext cx="38220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B1DB0B-6CDE-31F8-7FE3-96859F6B031A}"/>
              </a:ext>
            </a:extLst>
          </p:cNvPr>
          <p:cNvSpPr/>
          <p:nvPr/>
        </p:nvSpPr>
        <p:spPr>
          <a:xfrm>
            <a:off x="6039654" y="3515758"/>
            <a:ext cx="311748" cy="3307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2C4F7-59E4-A984-1BEE-9CF1C9A4FB8D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Main Page description  l  </a:t>
            </a:r>
            <a:r>
              <a:rPr lang="en-US" altLang="ko-KR"/>
              <a:t>Main Page &gt; Main Menu &gt; RECEIVE NEWS FROM “THE MARKET”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B7A66-A1A8-44C0-1C8E-30AB75C7780C}"/>
              </a:ext>
            </a:extLst>
          </p:cNvPr>
          <p:cNvSpPr txBox="1"/>
          <p:nvPr/>
        </p:nvSpPr>
        <p:spPr>
          <a:xfrm>
            <a:off x="9134375" y="3847734"/>
            <a:ext cx="2722662" cy="1338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/>
              <a:t>※ [RECEIVE NEWS FROM “THE MARKET”]</a:t>
            </a:r>
            <a:r>
              <a:rPr lang="ko-KR" altLang="en-US" sz="900"/>
              <a:t>에서 사용자가 본인의 이메일 주소를 입력할 경우</a:t>
            </a:r>
            <a:r>
              <a:rPr lang="en-US" altLang="ko-KR" sz="900"/>
              <a:t>, </a:t>
            </a:r>
            <a:r>
              <a:rPr lang="ko-KR" altLang="en-US" sz="900"/>
              <a:t>해당 이메일은 </a:t>
            </a:r>
            <a:r>
              <a:rPr lang="en-US" altLang="ko-KR" sz="900"/>
              <a:t>Admin</a:t>
            </a:r>
            <a:r>
              <a:rPr lang="ko-KR" altLang="en-US" sz="900"/>
              <a:t>의 </a:t>
            </a:r>
            <a:r>
              <a:rPr lang="en-US" altLang="ko-KR" sz="900"/>
              <a:t>[</a:t>
            </a:r>
            <a:r>
              <a:rPr lang="ko-KR" altLang="en-US" sz="900"/>
              <a:t>구독정보</a:t>
            </a:r>
            <a:r>
              <a:rPr lang="en-US" altLang="ko-KR" sz="900"/>
              <a:t>]</a:t>
            </a:r>
            <a:r>
              <a:rPr lang="ko-KR" altLang="en-US" sz="900"/>
              <a:t>에서 사용자리스트를 확인할 수 있습니다</a:t>
            </a:r>
            <a:r>
              <a:rPr lang="en-US" altLang="ko-KR" sz="900"/>
              <a:t>. </a:t>
            </a:r>
            <a:r>
              <a:rPr lang="ko-KR" altLang="en-US" sz="900"/>
              <a:t>유저리스트의 사용자에게 최신 소식을 발송할 경우 </a:t>
            </a:r>
            <a:r>
              <a:rPr lang="en-US" altLang="ko-KR" sz="900"/>
              <a:t>[DM</a:t>
            </a:r>
            <a:r>
              <a:rPr lang="ko-KR" altLang="en-US" sz="900"/>
              <a:t>발송관리</a:t>
            </a:r>
            <a:r>
              <a:rPr lang="en-US" altLang="ko-KR" sz="900"/>
              <a:t>]</a:t>
            </a:r>
            <a:r>
              <a:rPr lang="ko-KR" altLang="en-US" sz="900"/>
              <a:t>에서 발송이 가능합니다</a:t>
            </a:r>
            <a:r>
              <a:rPr lang="en-US" altLang="ko-KR" sz="900"/>
              <a:t>. </a:t>
            </a:r>
          </a:p>
          <a:p>
            <a:endParaRPr lang="en-US" altLang="ko-KR" sz="900"/>
          </a:p>
          <a:p>
            <a:r>
              <a:rPr lang="ko-KR" altLang="en-US" sz="900"/>
              <a:t>발송하는 이메일 주소는 아래와 같습니다</a:t>
            </a:r>
            <a:r>
              <a:rPr lang="en-US" altLang="ko-KR" sz="900"/>
              <a:t>. </a:t>
            </a:r>
            <a:r>
              <a:rPr lang="ko-KR" altLang="en-US" sz="900"/>
              <a:t> </a:t>
            </a:r>
            <a:endParaRPr lang="en-US" altLang="ko-KR" sz="900"/>
          </a:p>
          <a:p>
            <a:r>
              <a:rPr lang="en-US" altLang="ko-KR" sz="900"/>
              <a:t>Address: themoonnewslatter@gmail.com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318702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62AE75F-5570-0FBB-BA41-6E6B9044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7" y="2057826"/>
            <a:ext cx="8519791" cy="253860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22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[MARKETPLACE]</a:t>
            </a:r>
            <a:r>
              <a:rPr lang="ko-KR" altLang="en-US" sz="900"/>
              <a:t>는 </a:t>
            </a:r>
            <a:r>
              <a:rPr lang="en-US" altLang="ko-KR" sz="900"/>
              <a:t>GNB</a:t>
            </a:r>
            <a:r>
              <a:rPr lang="ko-KR" altLang="en-US" sz="900"/>
              <a:t>의 메인메뉴를 보여줍니다</a:t>
            </a:r>
            <a:r>
              <a:rPr lang="en-US" altLang="ko-KR" sz="900"/>
              <a:t>. </a:t>
            </a:r>
            <a:r>
              <a:rPr lang="ko-KR" altLang="en-US" sz="900"/>
              <a:t>각 메뉴를 클릭 시 해당 메뉴로 이동합니다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2C4F7-59E4-A984-1BEE-9CF1C9A4FB8D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Main Page description  l  </a:t>
            </a:r>
            <a:r>
              <a:rPr lang="en-US" altLang="ko-KR"/>
              <a:t>Main Page &gt; FNB(Foot Navigation Bar)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BB9EC22-C56B-C38C-1E7C-4E84E4115792}"/>
              </a:ext>
            </a:extLst>
          </p:cNvPr>
          <p:cNvSpPr/>
          <p:nvPr/>
        </p:nvSpPr>
        <p:spPr>
          <a:xfrm>
            <a:off x="2806255" y="2324472"/>
            <a:ext cx="183531" cy="1843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D5A822-8C10-D332-4CAB-063F9B39E30F}"/>
              </a:ext>
            </a:extLst>
          </p:cNvPr>
          <p:cNvSpPr/>
          <p:nvPr/>
        </p:nvSpPr>
        <p:spPr>
          <a:xfrm>
            <a:off x="7734719" y="4251704"/>
            <a:ext cx="361951" cy="2055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56E36-0C45-E99A-A55F-CEA32C3D3DF0}"/>
              </a:ext>
            </a:extLst>
          </p:cNvPr>
          <p:cNvSpPr/>
          <p:nvPr/>
        </p:nvSpPr>
        <p:spPr>
          <a:xfrm>
            <a:off x="3609631" y="2550139"/>
            <a:ext cx="966626" cy="1259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67BAC5-69D0-6216-1DB5-D216DD81CEC9}"/>
              </a:ext>
            </a:extLst>
          </p:cNvPr>
          <p:cNvSpPr/>
          <p:nvPr/>
        </p:nvSpPr>
        <p:spPr>
          <a:xfrm>
            <a:off x="4745993" y="2554255"/>
            <a:ext cx="703158" cy="5831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244FE21-DCA6-18D3-0963-9E73D9616B42}"/>
              </a:ext>
            </a:extLst>
          </p:cNvPr>
          <p:cNvSpPr/>
          <p:nvPr/>
        </p:nvSpPr>
        <p:spPr>
          <a:xfrm>
            <a:off x="5618887" y="2564287"/>
            <a:ext cx="1316080" cy="6957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2DEA239-40A2-52F5-16AD-286C9CBE91C6}"/>
              </a:ext>
            </a:extLst>
          </p:cNvPr>
          <p:cNvSpPr/>
          <p:nvPr/>
        </p:nvSpPr>
        <p:spPr>
          <a:xfrm>
            <a:off x="2399945" y="2548970"/>
            <a:ext cx="1039988" cy="11499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1E0B3B3-3D9F-7676-52DC-AD237A578CB6}"/>
              </a:ext>
            </a:extLst>
          </p:cNvPr>
          <p:cNvSpPr/>
          <p:nvPr/>
        </p:nvSpPr>
        <p:spPr>
          <a:xfrm>
            <a:off x="4008947" y="235487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8CD16F4-DECB-6D97-6FE7-D68CC92F9141}"/>
              </a:ext>
            </a:extLst>
          </p:cNvPr>
          <p:cNvSpPr/>
          <p:nvPr/>
        </p:nvSpPr>
        <p:spPr>
          <a:xfrm>
            <a:off x="5017854" y="234935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9F1027E-557A-AC19-C7BC-D0432F42A713}"/>
              </a:ext>
            </a:extLst>
          </p:cNvPr>
          <p:cNvSpPr/>
          <p:nvPr/>
        </p:nvSpPr>
        <p:spPr>
          <a:xfrm>
            <a:off x="6208862" y="234935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7D5E38-6BE7-EE9F-911C-75D625794832}"/>
              </a:ext>
            </a:extLst>
          </p:cNvPr>
          <p:cNvSpPr/>
          <p:nvPr/>
        </p:nvSpPr>
        <p:spPr>
          <a:xfrm>
            <a:off x="8223681" y="4251705"/>
            <a:ext cx="361951" cy="2055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E955E71-998B-56E9-7E35-76F2AC14C811}"/>
              </a:ext>
            </a:extLst>
          </p:cNvPr>
          <p:cNvSpPr/>
          <p:nvPr/>
        </p:nvSpPr>
        <p:spPr>
          <a:xfrm>
            <a:off x="6990470" y="4247772"/>
            <a:ext cx="617238" cy="2055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E03D31B-F69A-6D11-03DE-61158EA6CD01}"/>
              </a:ext>
            </a:extLst>
          </p:cNvPr>
          <p:cNvSpPr/>
          <p:nvPr/>
        </p:nvSpPr>
        <p:spPr>
          <a:xfrm>
            <a:off x="7217712" y="404394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A3DD2CD-C0DA-AAE3-2182-3B6A8B66B28A}"/>
              </a:ext>
            </a:extLst>
          </p:cNvPr>
          <p:cNvSpPr/>
          <p:nvPr/>
        </p:nvSpPr>
        <p:spPr>
          <a:xfrm>
            <a:off x="7833409" y="404394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DB852FC-45DA-64F3-21F5-D51419AA67F8}"/>
              </a:ext>
            </a:extLst>
          </p:cNvPr>
          <p:cNvSpPr/>
          <p:nvPr/>
        </p:nvSpPr>
        <p:spPr>
          <a:xfrm>
            <a:off x="8287677" y="404394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7</a:t>
            </a:r>
            <a:endParaRPr lang="ko-KR" altLang="en-US" sz="1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4E9780-F12D-E3AB-1649-9B84410FCA15}"/>
              </a:ext>
            </a:extLst>
          </p:cNvPr>
          <p:cNvSpPr txBox="1"/>
          <p:nvPr/>
        </p:nvSpPr>
        <p:spPr>
          <a:xfrm>
            <a:off x="9134375" y="1526272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[MY ACCOUNT]</a:t>
            </a:r>
            <a:r>
              <a:rPr lang="ko-KR" altLang="en-US" sz="900"/>
              <a:t>는 </a:t>
            </a:r>
            <a:r>
              <a:rPr lang="en-US" altLang="ko-KR" sz="900"/>
              <a:t>Profile</a:t>
            </a:r>
            <a:r>
              <a:rPr lang="ko-KR" altLang="en-US" sz="900"/>
              <a:t> </a:t>
            </a:r>
            <a:r>
              <a:rPr lang="en-US" altLang="ko-KR" sz="900"/>
              <a:t>Icon</a:t>
            </a:r>
            <a:r>
              <a:rPr lang="ko-KR" altLang="en-US" sz="900"/>
              <a:t>의 메뉴를 보여줍니다</a:t>
            </a:r>
            <a:r>
              <a:rPr lang="en-US" altLang="ko-KR" sz="900"/>
              <a:t>. </a:t>
            </a:r>
            <a:r>
              <a:rPr lang="ko-KR" altLang="en-US" sz="900"/>
              <a:t>각 메뉴를 클릭 시 해당 메뉴로 이동합니다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999A2C3-B3BE-74FD-0083-A1CD8D4AFF59}"/>
              </a:ext>
            </a:extLst>
          </p:cNvPr>
          <p:cNvSpPr/>
          <p:nvPr/>
        </p:nvSpPr>
        <p:spPr>
          <a:xfrm>
            <a:off x="8974939" y="155278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268CE4-91E0-BF66-3A35-67B187368F80}"/>
              </a:ext>
            </a:extLst>
          </p:cNvPr>
          <p:cNvSpPr txBox="1"/>
          <p:nvPr/>
        </p:nvSpPr>
        <p:spPr>
          <a:xfrm>
            <a:off x="9134375" y="2031310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[LEARN]</a:t>
            </a:r>
            <a:r>
              <a:rPr lang="ko-KR" altLang="en-US" sz="900" dirty="0"/>
              <a:t>은 서비스 이용에 대한 메뉴얼을 볼 수 있는 페이지가 연결되어 있고 노션으로 작성된 공식 메뉴얼이 연결되어 있습니다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CE3859A-6387-0136-8DC9-3444F71EF2FA}"/>
              </a:ext>
            </a:extLst>
          </p:cNvPr>
          <p:cNvSpPr/>
          <p:nvPr/>
        </p:nvSpPr>
        <p:spPr>
          <a:xfrm>
            <a:off x="8974939" y="205782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D2FA56-7DBD-E937-34B6-2F733D5F84F5}"/>
              </a:ext>
            </a:extLst>
          </p:cNvPr>
          <p:cNvSpPr txBox="1"/>
          <p:nvPr/>
        </p:nvSpPr>
        <p:spPr>
          <a:xfrm>
            <a:off x="9134375" y="2602624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[Join the Community]</a:t>
            </a:r>
            <a:r>
              <a:rPr lang="ko-KR" altLang="en-US" sz="900" dirty="0"/>
              <a:t>는 </a:t>
            </a:r>
            <a:r>
              <a:rPr lang="en-US" altLang="ko-KR" sz="900" dirty="0"/>
              <a:t>THE MARKET</a:t>
            </a:r>
            <a:r>
              <a:rPr lang="ko-KR" altLang="en-US" sz="900" dirty="0"/>
              <a:t>의 공식적인 </a:t>
            </a:r>
            <a:r>
              <a:rPr lang="en-US" altLang="ko-KR" sz="900" dirty="0"/>
              <a:t>SNS</a:t>
            </a:r>
            <a:r>
              <a:rPr lang="ko-KR" altLang="en-US" sz="900" dirty="0"/>
              <a:t>계정의 링크를 제공합니다</a:t>
            </a:r>
            <a:r>
              <a:rPr lang="en-US" altLang="ko-KR" sz="900" dirty="0"/>
              <a:t>. </a:t>
            </a:r>
            <a:r>
              <a:rPr lang="ko-KR" altLang="en-US" sz="900" dirty="0"/>
              <a:t>각 </a:t>
            </a:r>
            <a:r>
              <a:rPr lang="en-US" altLang="ko-KR" sz="900" dirty="0"/>
              <a:t>SNS</a:t>
            </a:r>
            <a:r>
              <a:rPr lang="ko-KR" altLang="en-US" sz="900" dirty="0"/>
              <a:t> 아이콘은 </a:t>
            </a:r>
            <a:r>
              <a:rPr lang="ko-KR" altLang="en-US" sz="900" dirty="0" err="1"/>
              <a:t>하쿠토</a:t>
            </a:r>
            <a:r>
              <a:rPr lang="ko-KR" altLang="en-US" sz="900" dirty="0"/>
              <a:t> </a:t>
            </a:r>
            <a:r>
              <a:rPr lang="en-US" altLang="ko-KR" sz="900" dirty="0"/>
              <a:t>X </a:t>
            </a:r>
            <a:r>
              <a:rPr lang="ko-KR" altLang="en-US" sz="900" dirty="0"/>
              <a:t>페이지와 </a:t>
            </a:r>
            <a:r>
              <a:rPr lang="ko-KR" altLang="en-US" sz="900" dirty="0" err="1"/>
              <a:t>인스타그램이</a:t>
            </a:r>
            <a:r>
              <a:rPr lang="ko-KR" altLang="en-US" sz="900" dirty="0"/>
              <a:t> 연결되어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4C1DC63-0922-49E3-EEA6-733AE53BFFF0}"/>
              </a:ext>
            </a:extLst>
          </p:cNvPr>
          <p:cNvSpPr/>
          <p:nvPr/>
        </p:nvSpPr>
        <p:spPr>
          <a:xfrm>
            <a:off x="8974939" y="262914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F4591F-DF94-0C02-CB7C-629DC6C60D77}"/>
              </a:ext>
            </a:extLst>
          </p:cNvPr>
          <p:cNvSpPr txBox="1"/>
          <p:nvPr/>
        </p:nvSpPr>
        <p:spPr>
          <a:xfrm>
            <a:off x="9134375" y="3329540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[User guide]</a:t>
            </a:r>
            <a:r>
              <a:rPr lang="ko-KR" altLang="en-US" sz="900" dirty="0"/>
              <a:t>는 </a:t>
            </a:r>
            <a:r>
              <a:rPr lang="en-US" altLang="ko-KR" sz="900" dirty="0"/>
              <a:t>THE MARKET</a:t>
            </a:r>
            <a:r>
              <a:rPr lang="ko-KR" altLang="en-US" sz="900" dirty="0"/>
              <a:t>의 유저 </a:t>
            </a:r>
            <a:r>
              <a:rPr lang="ko-KR" altLang="en-US" sz="900" dirty="0" err="1"/>
              <a:t>가이드을</a:t>
            </a:r>
            <a:r>
              <a:rPr lang="ko-KR" altLang="en-US" sz="900" dirty="0"/>
              <a:t> 확인할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160432A-6F86-58E2-5E4B-46BC9EC27588}"/>
              </a:ext>
            </a:extLst>
          </p:cNvPr>
          <p:cNvSpPr/>
          <p:nvPr/>
        </p:nvSpPr>
        <p:spPr>
          <a:xfrm>
            <a:off x="8974939" y="342582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081F39-65EB-C240-AEF0-84DA430E9F8B}"/>
              </a:ext>
            </a:extLst>
          </p:cNvPr>
          <p:cNvSpPr txBox="1"/>
          <p:nvPr/>
        </p:nvSpPr>
        <p:spPr>
          <a:xfrm>
            <a:off x="9134375" y="3912143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[Terms]</a:t>
            </a:r>
            <a:r>
              <a:rPr lang="ko-KR" altLang="en-US" sz="900" dirty="0"/>
              <a:t>에서는 </a:t>
            </a:r>
            <a:r>
              <a:rPr lang="en-US" altLang="ko-KR" sz="900" dirty="0"/>
              <a:t>THE MARKET</a:t>
            </a:r>
            <a:r>
              <a:rPr lang="ko-KR" altLang="en-US" sz="900" dirty="0"/>
              <a:t>의 서비스 이용약관을 확인할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9F24CBB-0B8A-0528-E116-64C7A7DFDF8E}"/>
              </a:ext>
            </a:extLst>
          </p:cNvPr>
          <p:cNvSpPr/>
          <p:nvPr/>
        </p:nvSpPr>
        <p:spPr>
          <a:xfrm>
            <a:off x="8974939" y="400842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6</a:t>
            </a:r>
            <a:endParaRPr lang="ko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05F557-9953-D3EA-45F7-94F1633EA100}"/>
              </a:ext>
            </a:extLst>
          </p:cNvPr>
          <p:cNvSpPr txBox="1"/>
          <p:nvPr/>
        </p:nvSpPr>
        <p:spPr>
          <a:xfrm>
            <a:off x="9134375" y="4521262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[Policy]</a:t>
            </a:r>
            <a:r>
              <a:rPr lang="ko-KR" altLang="en-US" sz="900" dirty="0"/>
              <a:t>에서는 </a:t>
            </a:r>
            <a:r>
              <a:rPr lang="en-US" altLang="ko-KR" sz="900" dirty="0"/>
              <a:t>THE MARKET</a:t>
            </a:r>
            <a:r>
              <a:rPr lang="ko-KR" altLang="en-US" sz="900" dirty="0"/>
              <a:t>의 개인정보보호정책을 확인할 수 있습니다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BFE756D-E54D-ECE5-0562-AAEB31C35624}"/>
              </a:ext>
            </a:extLst>
          </p:cNvPr>
          <p:cNvSpPr/>
          <p:nvPr/>
        </p:nvSpPr>
        <p:spPr>
          <a:xfrm>
            <a:off x="8974939" y="461754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35903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162132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CF08AF0-2EF5-6CA4-E3F3-D07499E95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" y="1235555"/>
            <a:ext cx="7735612" cy="490331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24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상단 </a:t>
            </a:r>
            <a:r>
              <a:rPr lang="ko-KR" altLang="en-US" sz="900" dirty="0" err="1"/>
              <a:t>메뉴바</a:t>
            </a:r>
            <a:r>
              <a:rPr lang="ko-KR" altLang="en-US" sz="900" dirty="0"/>
              <a:t> </a:t>
            </a:r>
            <a:r>
              <a:rPr lang="en-US" altLang="ko-KR" sz="900" dirty="0"/>
              <a:t>[MARKETPLACE] </a:t>
            </a:r>
            <a:r>
              <a:rPr lang="ko-KR" altLang="en-US" sz="900" dirty="0"/>
              <a:t>위로 마우스오버 시 이동할 수 있는 카테고리가 나타납니다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7914746-69CB-FDE2-EEAE-DD1BEE78FB31}"/>
              </a:ext>
            </a:extLst>
          </p:cNvPr>
          <p:cNvSpPr/>
          <p:nvPr/>
        </p:nvSpPr>
        <p:spPr>
          <a:xfrm>
            <a:off x="1038871" y="188932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273622-2781-7F35-1A3D-6648C1DDAD3C}"/>
              </a:ext>
            </a:extLst>
          </p:cNvPr>
          <p:cNvSpPr/>
          <p:nvPr/>
        </p:nvSpPr>
        <p:spPr>
          <a:xfrm>
            <a:off x="1261934" y="1328930"/>
            <a:ext cx="852001" cy="12802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7B7446-9D9B-C8F0-0CEB-A22CC70D14D1}"/>
              </a:ext>
            </a:extLst>
          </p:cNvPr>
          <p:cNvSpPr/>
          <p:nvPr/>
        </p:nvSpPr>
        <p:spPr>
          <a:xfrm>
            <a:off x="2796923" y="3847269"/>
            <a:ext cx="2964980" cy="3171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6D211-003E-F919-6796-BC76FFBA54AF}"/>
              </a:ext>
            </a:extLst>
          </p:cNvPr>
          <p:cNvSpPr txBox="1"/>
          <p:nvPr/>
        </p:nvSpPr>
        <p:spPr>
          <a:xfrm>
            <a:off x="9134375" y="3847734"/>
            <a:ext cx="272266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※ </a:t>
            </a:r>
            <a:r>
              <a:rPr lang="ko-KR" altLang="en-US" sz="900" dirty="0"/>
              <a:t>해당 카테고리는 배너 이미지의 아래 상시 표시되는 </a:t>
            </a:r>
            <a:r>
              <a:rPr lang="en-US" altLang="ko-KR" sz="900" dirty="0"/>
              <a:t>[ALL], [METAVERSE], [STAKABLE NETs], [COLLECTION]</a:t>
            </a:r>
            <a:r>
              <a:rPr lang="ko-KR" altLang="en-US" sz="900" dirty="0"/>
              <a:t>와 동일하며</a:t>
            </a:r>
            <a:r>
              <a:rPr lang="en-US" altLang="ko-KR" sz="900" dirty="0"/>
              <a:t>,</a:t>
            </a:r>
            <a:r>
              <a:rPr lang="ko-KR" altLang="en-US" sz="900" dirty="0"/>
              <a:t> 언제든 원하는 카테고리로 이동할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306868-526A-801A-EB54-A365E56FE631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 </a:t>
            </a:r>
            <a:r>
              <a:rPr lang="en-US" altLang="ko-KR"/>
              <a:t>Main Page &gt; MARKETPLACE &gt; Category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2A7D438-8A11-05FF-3B7D-96B58A9B0EC9}"/>
              </a:ext>
            </a:extLst>
          </p:cNvPr>
          <p:cNvCxnSpPr>
            <a:cxnSpLocks/>
            <a:stCxn id="12" idx="2"/>
            <a:endCxn id="15" idx="1"/>
          </p:cNvCxnSpPr>
          <p:nvPr/>
        </p:nvCxnSpPr>
        <p:spPr>
          <a:xfrm rot="16200000" flipH="1">
            <a:off x="1544091" y="2752993"/>
            <a:ext cx="1396677" cy="1108988"/>
          </a:xfrm>
          <a:prstGeom prst="bentConnector2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56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A0BAE4D2-4D5E-7C0C-0659-DF7C7602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55" y="1047750"/>
            <a:ext cx="8312298" cy="407164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25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[MARKETPLACE]</a:t>
            </a:r>
            <a:r>
              <a:rPr lang="ko-KR" altLang="en-US" sz="900" dirty="0"/>
              <a:t>의 </a:t>
            </a:r>
            <a:r>
              <a:rPr lang="en-US" altLang="ko-KR" sz="900" dirty="0"/>
              <a:t>[ALL]</a:t>
            </a:r>
            <a:r>
              <a:rPr lang="ko-KR" altLang="en-US" sz="900" dirty="0"/>
              <a:t>에는 </a:t>
            </a:r>
            <a:r>
              <a:rPr lang="en-US" altLang="ko-KR" sz="900" dirty="0"/>
              <a:t>[METAVERSE], [STAKABLE NFTs], [COLLECTION]</a:t>
            </a:r>
            <a:r>
              <a:rPr lang="ko-KR" altLang="en-US" sz="900" dirty="0"/>
              <a:t>의</a:t>
            </a:r>
            <a:r>
              <a:rPr lang="en-US" altLang="ko-KR" sz="900" dirty="0"/>
              <a:t> </a:t>
            </a:r>
            <a:r>
              <a:rPr lang="ko-KR" altLang="en-US" sz="900" dirty="0"/>
              <a:t>모든 카테고리에 해당하는 </a:t>
            </a:r>
            <a:r>
              <a:rPr lang="en-US" altLang="ko-KR" sz="900" dirty="0"/>
              <a:t>NFT Item</a:t>
            </a:r>
            <a:r>
              <a:rPr lang="ko-KR" altLang="en-US" sz="900" dirty="0"/>
              <a:t>이 발행 순서로 정렬되어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F5BF5AB-1E41-C3E2-2D32-0F667D204BFF}"/>
              </a:ext>
            </a:extLst>
          </p:cNvPr>
          <p:cNvSpPr/>
          <p:nvPr/>
        </p:nvSpPr>
        <p:spPr>
          <a:xfrm>
            <a:off x="2578776" y="156643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42999D-8B89-FE79-3967-D18D8B8A9526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 </a:t>
            </a:r>
            <a:r>
              <a:rPr lang="en-US" altLang="ko-KR"/>
              <a:t>Main Page &gt; MARKETPLACE &gt; ALL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8A945D2-A49B-588A-9E3E-0DDCC44B0764}"/>
              </a:ext>
            </a:extLst>
          </p:cNvPr>
          <p:cNvSpPr/>
          <p:nvPr/>
        </p:nvSpPr>
        <p:spPr>
          <a:xfrm>
            <a:off x="2793890" y="1491139"/>
            <a:ext cx="462116" cy="3100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B0A7C4C-A844-8918-59B5-B5B1A49FE018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 rot="16200000" flipH="1">
            <a:off x="3180014" y="1646101"/>
            <a:ext cx="1040102" cy="1350235"/>
          </a:xfrm>
          <a:prstGeom prst="bentConnector3">
            <a:avLst>
              <a:gd name="adj1" fmla="val 2979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54239D-0028-2790-4F89-8A516F512EC4}"/>
              </a:ext>
            </a:extLst>
          </p:cNvPr>
          <p:cNvSpPr/>
          <p:nvPr/>
        </p:nvSpPr>
        <p:spPr>
          <a:xfrm>
            <a:off x="197813" y="2841270"/>
            <a:ext cx="8354739" cy="2278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2BA17D-945D-E392-E483-D61BF66077CD}"/>
              </a:ext>
            </a:extLst>
          </p:cNvPr>
          <p:cNvSpPr txBox="1"/>
          <p:nvPr/>
        </p:nvSpPr>
        <p:spPr>
          <a:xfrm>
            <a:off x="9134375" y="3847734"/>
            <a:ext cx="272266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MARKETPLACE NFT Item </a:t>
            </a:r>
            <a:r>
              <a:rPr lang="ko-KR" altLang="en-US" sz="900" b="1" dirty="0"/>
              <a:t>설명</a:t>
            </a:r>
          </a:p>
          <a:p>
            <a:endParaRPr lang="ko-KR" altLang="en-US" sz="900" dirty="0"/>
          </a:p>
          <a:p>
            <a:r>
              <a:rPr lang="en-US" altLang="ko-KR" sz="900" dirty="0"/>
              <a:t>Ex)</a:t>
            </a:r>
          </a:p>
          <a:p>
            <a:r>
              <a:rPr lang="en-US" altLang="ko-KR" sz="900" dirty="0"/>
              <a:t>#512 = </a:t>
            </a:r>
            <a:r>
              <a:rPr lang="en-US" altLang="ko-KR" sz="900"/>
              <a:t>NFT Name</a:t>
            </a:r>
            <a:endParaRPr lang="en-US" altLang="ko-KR" sz="900" dirty="0"/>
          </a:p>
          <a:p>
            <a:r>
              <a:rPr lang="en-US" altLang="ko-KR" sz="900" dirty="0"/>
              <a:t>FLOOR = </a:t>
            </a:r>
            <a:r>
              <a:rPr lang="ko-KR" altLang="en-US" sz="900"/>
              <a:t>가장 낮게 거래된 </a:t>
            </a:r>
            <a:r>
              <a:rPr lang="ko-KR" altLang="en-US" sz="900" dirty="0"/>
              <a:t>가격</a:t>
            </a:r>
          </a:p>
          <a:p>
            <a:r>
              <a:rPr lang="en-US" altLang="ko-KR" sz="900" dirty="0"/>
              <a:t>HIGH = </a:t>
            </a:r>
            <a:r>
              <a:rPr lang="ko-KR" altLang="en-US" sz="900"/>
              <a:t>가장 높게 </a:t>
            </a:r>
            <a:r>
              <a:rPr lang="ko-KR" altLang="en-US" sz="900" dirty="0"/>
              <a:t>거래된 가격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D0B5C-4B68-4E58-7A5F-7A9642788D08}"/>
              </a:ext>
            </a:extLst>
          </p:cNvPr>
          <p:cNvSpPr txBox="1"/>
          <p:nvPr/>
        </p:nvSpPr>
        <p:spPr>
          <a:xfrm>
            <a:off x="9134375" y="1753980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최초 접속 시 </a:t>
            </a:r>
            <a:r>
              <a:rPr lang="en-US" altLang="ko-KR" sz="900"/>
              <a:t>[ALL]</a:t>
            </a:r>
            <a:r>
              <a:rPr lang="ko-KR" altLang="en-US" sz="900"/>
              <a:t>이 선택되며</a:t>
            </a:r>
            <a:r>
              <a:rPr lang="en-US" altLang="ko-KR" sz="900"/>
              <a:t>, MARKETPLACE</a:t>
            </a:r>
            <a:r>
              <a:rPr lang="ko-KR" altLang="en-US" sz="900"/>
              <a:t>의 모든 </a:t>
            </a:r>
            <a:r>
              <a:rPr lang="en-US" altLang="ko-KR" sz="900"/>
              <a:t>NFT Item</a:t>
            </a:r>
            <a:r>
              <a:rPr lang="ko-KR" altLang="en-US" sz="900"/>
              <a:t>이 노출됩니다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6ECE8E6-4795-D13D-98F5-1DD6851FE8DE}"/>
              </a:ext>
            </a:extLst>
          </p:cNvPr>
          <p:cNvSpPr/>
          <p:nvPr/>
        </p:nvSpPr>
        <p:spPr>
          <a:xfrm>
            <a:off x="8974939" y="178888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083C956-0460-1FD3-17AA-759D5D937660}"/>
              </a:ext>
            </a:extLst>
          </p:cNvPr>
          <p:cNvSpPr/>
          <p:nvPr/>
        </p:nvSpPr>
        <p:spPr>
          <a:xfrm>
            <a:off x="4107632" y="265911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21614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34DAE3E-6C62-A880-0BBA-F0CBC0F74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6" y="1207186"/>
            <a:ext cx="8233221" cy="403539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26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[METAVERSE]</a:t>
            </a:r>
            <a:r>
              <a:rPr lang="ko-KR" altLang="en-US" sz="900" dirty="0"/>
              <a:t>는 </a:t>
            </a:r>
            <a:r>
              <a:rPr lang="en-US" altLang="ko-KR" sz="900" dirty="0"/>
              <a:t>[ALL], [LAND], [BUILDING], [AVATAR], [ASSETS]</a:t>
            </a:r>
            <a:r>
              <a:rPr lang="ko-KR" altLang="en-US" sz="900" dirty="0"/>
              <a:t>의 </a:t>
            </a:r>
            <a:r>
              <a:rPr lang="en-US" altLang="ko-KR" sz="900" dirty="0"/>
              <a:t>5</a:t>
            </a:r>
            <a:r>
              <a:rPr lang="ko-KR" altLang="en-US" sz="900" dirty="0"/>
              <a:t>개 하위 카테고리로 구성되어 있으며</a:t>
            </a:r>
            <a:r>
              <a:rPr lang="en-US" altLang="ko-KR" sz="900" dirty="0"/>
              <a:t>, [THE MOON] Metaverse</a:t>
            </a:r>
            <a:r>
              <a:rPr lang="ko-KR" altLang="en-US" sz="900" dirty="0"/>
              <a:t>에서 이용할 수 있는 아이템 항목으로 이루어져 있습니다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8C316-B7D8-08FE-0510-A1F4ABE9E8F7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 </a:t>
            </a:r>
            <a:r>
              <a:rPr lang="en-US" altLang="ko-KR"/>
              <a:t>Main Page &gt; MARKETPLACE &gt; METAVERSE &gt; ALL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222074-10DF-ECBB-8A0D-2225DC24FC0D}"/>
              </a:ext>
            </a:extLst>
          </p:cNvPr>
          <p:cNvSpPr/>
          <p:nvPr/>
        </p:nvSpPr>
        <p:spPr>
          <a:xfrm>
            <a:off x="2615382" y="2036344"/>
            <a:ext cx="3362850" cy="2742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A40FEA-3434-F453-3182-CF91E14AF623}"/>
              </a:ext>
            </a:extLst>
          </p:cNvPr>
          <p:cNvSpPr/>
          <p:nvPr/>
        </p:nvSpPr>
        <p:spPr>
          <a:xfrm>
            <a:off x="3224980" y="1703914"/>
            <a:ext cx="816077" cy="234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BFDD70D-6260-9785-0411-6C7AF2226D20}"/>
              </a:ext>
            </a:extLst>
          </p:cNvPr>
          <p:cNvCxnSpPr>
            <a:cxnSpLocks/>
            <a:stCxn id="16" idx="3"/>
            <a:endCxn id="15" idx="0"/>
          </p:cNvCxnSpPr>
          <p:nvPr/>
        </p:nvCxnSpPr>
        <p:spPr>
          <a:xfrm>
            <a:off x="4041057" y="1821280"/>
            <a:ext cx="255750" cy="21506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34A4F725-0D44-8FF8-BDFF-577ED424B56F}"/>
              </a:ext>
            </a:extLst>
          </p:cNvPr>
          <p:cNvSpPr/>
          <p:nvPr/>
        </p:nvSpPr>
        <p:spPr>
          <a:xfrm>
            <a:off x="3009865" y="173753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2770C8B-9DB5-1ABD-5851-50F4AB45C989}"/>
              </a:ext>
            </a:extLst>
          </p:cNvPr>
          <p:cNvCxnSpPr>
            <a:cxnSpLocks/>
            <a:stCxn id="15" idx="3"/>
            <a:endCxn id="45" idx="0"/>
          </p:cNvCxnSpPr>
          <p:nvPr/>
        </p:nvCxnSpPr>
        <p:spPr>
          <a:xfrm flipH="1">
            <a:off x="4296806" y="2173463"/>
            <a:ext cx="1681426" cy="882959"/>
          </a:xfrm>
          <a:prstGeom prst="bentConnector4">
            <a:avLst>
              <a:gd name="adj1" fmla="val -13596"/>
              <a:gd name="adj2" fmla="val 5776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C9E8819-8D55-2B75-DD53-C008FD5537F9}"/>
              </a:ext>
            </a:extLst>
          </p:cNvPr>
          <p:cNvSpPr/>
          <p:nvPr/>
        </p:nvSpPr>
        <p:spPr>
          <a:xfrm>
            <a:off x="180196" y="3056422"/>
            <a:ext cx="8233220" cy="24004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EDA43AF-1118-70AB-E0E1-DD42C33183A1}"/>
              </a:ext>
            </a:extLst>
          </p:cNvPr>
          <p:cNvSpPr/>
          <p:nvPr/>
        </p:nvSpPr>
        <p:spPr>
          <a:xfrm>
            <a:off x="4041057" y="284126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D4BAA-B838-9FE5-69CC-48CDAA55803D}"/>
              </a:ext>
            </a:extLst>
          </p:cNvPr>
          <p:cNvSpPr txBox="1"/>
          <p:nvPr/>
        </p:nvSpPr>
        <p:spPr>
          <a:xfrm>
            <a:off x="9134375" y="1753980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최초 접속 시 </a:t>
            </a:r>
            <a:r>
              <a:rPr lang="en-US" altLang="ko-KR" sz="900"/>
              <a:t>[ALL]</a:t>
            </a:r>
            <a:r>
              <a:rPr lang="ko-KR" altLang="en-US" sz="900"/>
              <a:t>이 선택되며</a:t>
            </a:r>
            <a:r>
              <a:rPr lang="en-US" altLang="ko-KR" sz="900"/>
              <a:t>, METAVERSE</a:t>
            </a:r>
            <a:r>
              <a:rPr lang="ko-KR" altLang="en-US" sz="900"/>
              <a:t> </a:t>
            </a:r>
            <a:r>
              <a:rPr lang="en-US" altLang="ko-KR" sz="900"/>
              <a:t>5</a:t>
            </a:r>
            <a:r>
              <a:rPr lang="ko-KR" altLang="en-US" sz="900"/>
              <a:t>개 카테고리의 모든 </a:t>
            </a:r>
            <a:r>
              <a:rPr lang="en-US" altLang="ko-KR" sz="900"/>
              <a:t>NFT Item</a:t>
            </a:r>
            <a:r>
              <a:rPr lang="ko-KR" altLang="en-US" sz="900"/>
              <a:t>이 노출됩니다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5623C86-4226-43D7-FB09-EBE7152E8021}"/>
              </a:ext>
            </a:extLst>
          </p:cNvPr>
          <p:cNvSpPr/>
          <p:nvPr/>
        </p:nvSpPr>
        <p:spPr>
          <a:xfrm>
            <a:off x="8974939" y="178888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6981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9FB7C2C-1438-C418-B481-EA7F31458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4"/>
          <a:stretch/>
        </p:blipFill>
        <p:spPr>
          <a:xfrm>
            <a:off x="344589" y="1268414"/>
            <a:ext cx="7946924" cy="51323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27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217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[METAVERSE] &gt; [LAND] </a:t>
            </a:r>
            <a:r>
              <a:rPr lang="ko-KR" altLang="en-US" sz="900" dirty="0"/>
              <a:t>클릭 시 </a:t>
            </a:r>
            <a:r>
              <a:rPr lang="en-US" altLang="ko-KR" sz="900" dirty="0"/>
              <a:t>THE MOON LAND</a:t>
            </a:r>
            <a:r>
              <a:rPr lang="ko-KR" altLang="en-US" sz="900" dirty="0"/>
              <a:t>에 </a:t>
            </a:r>
            <a:r>
              <a:rPr lang="ko-KR" altLang="en-US" sz="900"/>
              <a:t>대한 </a:t>
            </a:r>
            <a:r>
              <a:rPr lang="en-US" altLang="ko-KR" sz="900"/>
              <a:t>Item</a:t>
            </a:r>
            <a:r>
              <a:rPr lang="ko-KR" altLang="en-US" sz="900"/>
              <a:t> 상세화면으로 이동합니다</a:t>
            </a:r>
            <a:r>
              <a:rPr lang="en-US" altLang="ko-KR" sz="900"/>
              <a:t>.  </a:t>
            </a:r>
            <a:endParaRPr lang="en-US" altLang="ko-KR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8C316-B7D8-08FE-0510-A1F4ABE9E8F7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 </a:t>
            </a:r>
            <a:r>
              <a:rPr lang="en-US" altLang="ko-KR" dirty="0"/>
              <a:t>Main Page &gt; MARKETPLACE &gt; METAVERSE &gt; LAND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A40FEA-3434-F453-3182-CF91E14AF623}"/>
              </a:ext>
            </a:extLst>
          </p:cNvPr>
          <p:cNvSpPr/>
          <p:nvPr/>
        </p:nvSpPr>
        <p:spPr>
          <a:xfrm>
            <a:off x="3200400" y="1342016"/>
            <a:ext cx="790575" cy="234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4A4F725-0D44-8FF8-BDFF-577ED424B56F}"/>
              </a:ext>
            </a:extLst>
          </p:cNvPr>
          <p:cNvSpPr/>
          <p:nvPr/>
        </p:nvSpPr>
        <p:spPr>
          <a:xfrm>
            <a:off x="4294269" y="155499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C9E8819-8D55-2B75-DD53-C008FD5537F9}"/>
              </a:ext>
            </a:extLst>
          </p:cNvPr>
          <p:cNvSpPr/>
          <p:nvPr/>
        </p:nvSpPr>
        <p:spPr>
          <a:xfrm>
            <a:off x="805167" y="2470995"/>
            <a:ext cx="6245873" cy="712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3C743-ADB0-6A8A-639A-8D41BBE3E2E3}"/>
              </a:ext>
            </a:extLst>
          </p:cNvPr>
          <p:cNvSpPr/>
          <p:nvPr/>
        </p:nvSpPr>
        <p:spPr>
          <a:xfrm>
            <a:off x="3200400" y="1686987"/>
            <a:ext cx="523875" cy="234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B1B51D8-558F-BD80-8232-2B6A716C1DC6}"/>
              </a:ext>
            </a:extLst>
          </p:cNvPr>
          <p:cNvCxnSpPr>
            <a:cxnSpLocks/>
            <a:stCxn id="16" idx="3"/>
            <a:endCxn id="7" idx="3"/>
          </p:cNvCxnSpPr>
          <p:nvPr/>
        </p:nvCxnSpPr>
        <p:spPr>
          <a:xfrm flipH="1">
            <a:off x="3724275" y="1459382"/>
            <a:ext cx="266700" cy="344971"/>
          </a:xfrm>
          <a:prstGeom prst="bentConnector3">
            <a:avLst>
              <a:gd name="adj1" fmla="val -85714"/>
            </a:avLst>
          </a:prstGeom>
          <a:ln w="19050">
            <a:solidFill>
              <a:srgbClr val="E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03E6231-82A3-FEE2-A7AD-44289484A10C}"/>
              </a:ext>
            </a:extLst>
          </p:cNvPr>
          <p:cNvSpPr/>
          <p:nvPr/>
        </p:nvSpPr>
        <p:spPr>
          <a:xfrm>
            <a:off x="7860416" y="2127265"/>
            <a:ext cx="307310" cy="3121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FC2C91F-CE2E-97F8-8E28-299FC7D4590A}"/>
              </a:ext>
            </a:extLst>
          </p:cNvPr>
          <p:cNvSpPr/>
          <p:nvPr/>
        </p:nvSpPr>
        <p:spPr>
          <a:xfrm>
            <a:off x="7610897" y="220360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D575E4-B284-6B28-AE2D-190DEB59810B}"/>
              </a:ext>
            </a:extLst>
          </p:cNvPr>
          <p:cNvSpPr/>
          <p:nvPr/>
        </p:nvSpPr>
        <p:spPr>
          <a:xfrm>
            <a:off x="341075" y="3515360"/>
            <a:ext cx="1853485" cy="17818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2A1898-A76A-EC29-5572-266C4BBF4ACE}"/>
              </a:ext>
            </a:extLst>
          </p:cNvPr>
          <p:cNvSpPr/>
          <p:nvPr/>
        </p:nvSpPr>
        <p:spPr>
          <a:xfrm>
            <a:off x="6211020" y="3493294"/>
            <a:ext cx="1539950" cy="3024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7E42A8-AED3-1E12-2D30-2F29E1B5C9E9}"/>
              </a:ext>
            </a:extLst>
          </p:cNvPr>
          <p:cNvSpPr txBox="1"/>
          <p:nvPr/>
        </p:nvSpPr>
        <p:spPr>
          <a:xfrm>
            <a:off x="9134375" y="1542767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 - / + </a:t>
            </a:r>
            <a:r>
              <a:rPr lang="en-US" altLang="ko-KR" sz="900" dirty="0"/>
              <a:t>] </a:t>
            </a:r>
            <a:r>
              <a:rPr lang="ko-KR" altLang="en-US" sz="900" dirty="0"/>
              <a:t>버튼으로 해당 체크박스를 최소화 및 최대화 할 수 있습니다</a:t>
            </a:r>
            <a:r>
              <a:rPr lang="en-US" altLang="ko-KR" sz="900" dirty="0"/>
              <a:t>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D78B360-F7A0-F3C5-A827-6607E7353383}"/>
              </a:ext>
            </a:extLst>
          </p:cNvPr>
          <p:cNvSpPr/>
          <p:nvPr/>
        </p:nvSpPr>
        <p:spPr>
          <a:xfrm>
            <a:off x="8974939" y="157767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327A13B-EE3F-A445-79A5-386BA48325BA}"/>
              </a:ext>
            </a:extLst>
          </p:cNvPr>
          <p:cNvSpPr/>
          <p:nvPr/>
        </p:nvSpPr>
        <p:spPr>
          <a:xfrm>
            <a:off x="561853" y="274765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57AB90-7E84-AD26-EB74-C7E4E302FF9A}"/>
              </a:ext>
            </a:extLst>
          </p:cNvPr>
          <p:cNvSpPr txBox="1"/>
          <p:nvPr/>
        </p:nvSpPr>
        <p:spPr>
          <a:xfrm>
            <a:off x="9132659" y="2070530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[ISLAND CHOICE]</a:t>
            </a:r>
            <a:r>
              <a:rPr lang="ko-KR" altLang="en-US" sz="900" dirty="0"/>
              <a:t>와 </a:t>
            </a:r>
            <a:r>
              <a:rPr lang="en-US" altLang="ko-KR" sz="900" dirty="0"/>
              <a:t>[ZONE CHOICE]</a:t>
            </a:r>
            <a:r>
              <a:rPr lang="ko-KR" altLang="en-US" sz="900" dirty="0"/>
              <a:t>에서 원하는 아일랜드와 </a:t>
            </a:r>
            <a:r>
              <a:rPr lang="en-US" altLang="ko-KR" sz="900" dirty="0"/>
              <a:t>ZONE</a:t>
            </a:r>
            <a:r>
              <a:rPr lang="ko-KR" altLang="en-US" sz="900" dirty="0"/>
              <a:t>을 선택해 </a:t>
            </a:r>
            <a:r>
              <a:rPr lang="en-US" altLang="ko-KR" sz="900" dirty="0"/>
              <a:t>NFT Item</a:t>
            </a:r>
            <a:r>
              <a:rPr lang="ko-KR" altLang="en-US" sz="900" dirty="0"/>
              <a:t>를 검색할 수 있습니다</a:t>
            </a:r>
            <a:r>
              <a:rPr lang="en-US" altLang="ko-KR" sz="900" dirty="0"/>
              <a:t>.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08BDAB1-0C57-F44A-D681-7EC367B72D75}"/>
              </a:ext>
            </a:extLst>
          </p:cNvPr>
          <p:cNvSpPr/>
          <p:nvPr/>
        </p:nvSpPr>
        <p:spPr>
          <a:xfrm>
            <a:off x="8973223" y="210543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2C2C943-7641-646A-2C3B-4C46DA84A163}"/>
              </a:ext>
            </a:extLst>
          </p:cNvPr>
          <p:cNvSpPr/>
          <p:nvPr/>
        </p:nvSpPr>
        <p:spPr>
          <a:xfrm>
            <a:off x="2265470" y="432657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30C34BAF-4184-AD33-B773-75BE56265BD2}"/>
              </a:ext>
            </a:extLst>
          </p:cNvPr>
          <p:cNvSpPr/>
          <p:nvPr/>
        </p:nvSpPr>
        <p:spPr>
          <a:xfrm>
            <a:off x="5980981" y="356478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5CCE50-E44E-89A4-8193-B5F95468A092}"/>
              </a:ext>
            </a:extLst>
          </p:cNvPr>
          <p:cNvSpPr txBox="1"/>
          <p:nvPr/>
        </p:nvSpPr>
        <p:spPr>
          <a:xfrm>
            <a:off x="9140979" y="2631622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[AREA TYPE]</a:t>
            </a:r>
            <a:r>
              <a:rPr lang="ko-KR" altLang="en-US" sz="900" dirty="0"/>
              <a:t>과 </a:t>
            </a:r>
            <a:r>
              <a:rPr lang="en-US" altLang="ko-KR" sz="900" dirty="0"/>
              <a:t>[LAND SIZE]</a:t>
            </a:r>
            <a:r>
              <a:rPr lang="ko-KR" altLang="en-US" sz="900" dirty="0"/>
              <a:t>에서 원하는 타입과 랜드 사이즈를 지정해 검색할 수 있습니다</a:t>
            </a:r>
            <a:r>
              <a:rPr lang="en-US" altLang="ko-KR" sz="900" dirty="0"/>
              <a:t>.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E2E690F-A1B4-DF4F-3AAA-2E0983F6F1BC}"/>
              </a:ext>
            </a:extLst>
          </p:cNvPr>
          <p:cNvSpPr/>
          <p:nvPr/>
        </p:nvSpPr>
        <p:spPr>
          <a:xfrm>
            <a:off x="8973223" y="265685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FF515C-E087-81F7-4B94-96B5EEF55DF6}"/>
              </a:ext>
            </a:extLst>
          </p:cNvPr>
          <p:cNvSpPr txBox="1"/>
          <p:nvPr/>
        </p:nvSpPr>
        <p:spPr>
          <a:xfrm>
            <a:off x="9140979" y="318375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[Search by name]</a:t>
            </a:r>
            <a:r>
              <a:rPr lang="ko-KR" altLang="en-US" sz="900" dirty="0"/>
              <a:t>에서 원하는 키워드 </a:t>
            </a:r>
            <a:r>
              <a:rPr lang="ko-KR" altLang="en-US" sz="900" dirty="0" err="1"/>
              <a:t>입력시</a:t>
            </a:r>
            <a:r>
              <a:rPr lang="ko-KR" altLang="en-US" sz="900" dirty="0"/>
              <a:t> 해당 키워드에 맞는 </a:t>
            </a:r>
            <a:r>
              <a:rPr lang="en-US" altLang="ko-KR" sz="900" dirty="0"/>
              <a:t>NFT Item</a:t>
            </a:r>
            <a:r>
              <a:rPr lang="ko-KR" altLang="en-US" sz="900" dirty="0"/>
              <a:t>만 노출됩니다</a:t>
            </a:r>
            <a:r>
              <a:rPr lang="en-US" altLang="ko-KR" sz="900" dirty="0"/>
              <a:t>.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0C13637-FE32-2DD6-F1B2-747D550BAEED}"/>
              </a:ext>
            </a:extLst>
          </p:cNvPr>
          <p:cNvSpPr/>
          <p:nvPr/>
        </p:nvSpPr>
        <p:spPr>
          <a:xfrm>
            <a:off x="8973223" y="320898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9DCF1-C941-396B-3274-AFAEE2A05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256" y="3816048"/>
            <a:ext cx="1951453" cy="24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92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1D79BE-4B16-C3E5-2CF7-B629B193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95" y="1268413"/>
            <a:ext cx="7950118" cy="38192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28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[METAVERSE] &gt; [BUILDING] </a:t>
            </a:r>
            <a:r>
              <a:rPr lang="ko-KR" altLang="en-US" sz="900" dirty="0"/>
              <a:t>클릭 시 </a:t>
            </a:r>
            <a:r>
              <a:rPr lang="en-US" altLang="ko-KR" sz="900" dirty="0"/>
              <a:t>THE MOON BUILDING</a:t>
            </a:r>
            <a:r>
              <a:rPr lang="ko-KR" altLang="en-US" sz="900" dirty="0"/>
              <a:t>에 </a:t>
            </a:r>
            <a:r>
              <a:rPr lang="ko-KR" altLang="en-US" sz="900"/>
              <a:t>대한 </a:t>
            </a:r>
            <a:r>
              <a:rPr lang="en-US" altLang="ko-KR" sz="900"/>
              <a:t>Item</a:t>
            </a:r>
            <a:r>
              <a:rPr lang="ko-KR" altLang="en-US" sz="900"/>
              <a:t> 상세화면으로 이동합니다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8C316-B7D8-08FE-0510-A1F4ABE9E8F7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 </a:t>
            </a:r>
            <a:r>
              <a:rPr lang="en-US" altLang="ko-KR" dirty="0"/>
              <a:t>Main Page &gt; MARKETPLACE &gt; METAVERSE &gt; BUILDING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A40FEA-3434-F453-3182-CF91E14AF623}"/>
              </a:ext>
            </a:extLst>
          </p:cNvPr>
          <p:cNvSpPr/>
          <p:nvPr/>
        </p:nvSpPr>
        <p:spPr>
          <a:xfrm>
            <a:off x="3224980" y="1333730"/>
            <a:ext cx="816077" cy="234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4A4F725-0D44-8FF8-BDFF-577ED424B56F}"/>
              </a:ext>
            </a:extLst>
          </p:cNvPr>
          <p:cNvSpPr/>
          <p:nvPr/>
        </p:nvSpPr>
        <p:spPr>
          <a:xfrm>
            <a:off x="4832328" y="154131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C9E8819-8D55-2B75-DD53-C008FD5537F9}"/>
              </a:ext>
            </a:extLst>
          </p:cNvPr>
          <p:cNvSpPr/>
          <p:nvPr/>
        </p:nvSpPr>
        <p:spPr>
          <a:xfrm>
            <a:off x="805167" y="2442197"/>
            <a:ext cx="6320252" cy="3925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3C743-ADB0-6A8A-639A-8D41BBE3E2E3}"/>
              </a:ext>
            </a:extLst>
          </p:cNvPr>
          <p:cNvSpPr/>
          <p:nvPr/>
        </p:nvSpPr>
        <p:spPr>
          <a:xfrm>
            <a:off x="3853054" y="1685427"/>
            <a:ext cx="684442" cy="234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B1B51D8-558F-BD80-8232-2B6A716C1DC6}"/>
              </a:ext>
            </a:extLst>
          </p:cNvPr>
          <p:cNvCxnSpPr>
            <a:cxnSpLocks/>
            <a:stCxn id="16" idx="3"/>
            <a:endCxn id="7" idx="3"/>
          </p:cNvCxnSpPr>
          <p:nvPr/>
        </p:nvCxnSpPr>
        <p:spPr>
          <a:xfrm>
            <a:off x="4041057" y="1451096"/>
            <a:ext cx="496439" cy="351697"/>
          </a:xfrm>
          <a:prstGeom prst="bentConnector3">
            <a:avLst>
              <a:gd name="adj1" fmla="val 146048"/>
            </a:avLst>
          </a:prstGeom>
          <a:ln w="19050">
            <a:solidFill>
              <a:srgbClr val="E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D575E4-B284-6B28-AE2D-190DEB59810B}"/>
              </a:ext>
            </a:extLst>
          </p:cNvPr>
          <p:cNvSpPr/>
          <p:nvPr/>
        </p:nvSpPr>
        <p:spPr>
          <a:xfrm>
            <a:off x="324297" y="3143981"/>
            <a:ext cx="1918571" cy="1868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7E42A8-AED3-1E12-2D30-2F29E1B5C9E9}"/>
              </a:ext>
            </a:extLst>
          </p:cNvPr>
          <p:cNvSpPr txBox="1"/>
          <p:nvPr/>
        </p:nvSpPr>
        <p:spPr>
          <a:xfrm>
            <a:off x="9134375" y="155115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[ISLAND CHOICE]</a:t>
            </a:r>
            <a:r>
              <a:rPr lang="ko-KR" altLang="en-US" sz="900" dirty="0"/>
              <a:t>에서 원하는 아일랜드를 선택해 해당 </a:t>
            </a:r>
            <a:r>
              <a:rPr lang="en-US" altLang="ko-KR" sz="900" dirty="0"/>
              <a:t>NFT Item</a:t>
            </a:r>
            <a:r>
              <a:rPr lang="ko-KR" altLang="en-US" sz="900" dirty="0"/>
              <a:t>을 검색할 수 있습니다</a:t>
            </a:r>
            <a:r>
              <a:rPr lang="en-US" altLang="ko-KR" sz="900" dirty="0"/>
              <a:t>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D78B360-F7A0-F3C5-A827-6607E7353383}"/>
              </a:ext>
            </a:extLst>
          </p:cNvPr>
          <p:cNvSpPr/>
          <p:nvPr/>
        </p:nvSpPr>
        <p:spPr>
          <a:xfrm>
            <a:off x="8974939" y="157767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327A13B-EE3F-A445-79A5-386BA48325BA}"/>
              </a:ext>
            </a:extLst>
          </p:cNvPr>
          <p:cNvSpPr/>
          <p:nvPr/>
        </p:nvSpPr>
        <p:spPr>
          <a:xfrm>
            <a:off x="592075" y="256451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2C2C943-7641-646A-2C3B-4C46DA84A163}"/>
              </a:ext>
            </a:extLst>
          </p:cNvPr>
          <p:cNvSpPr/>
          <p:nvPr/>
        </p:nvSpPr>
        <p:spPr>
          <a:xfrm>
            <a:off x="2350425" y="398904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9432B-7311-8F5D-76FE-591205AD6CE6}"/>
              </a:ext>
            </a:extLst>
          </p:cNvPr>
          <p:cNvSpPr txBox="1"/>
          <p:nvPr/>
        </p:nvSpPr>
        <p:spPr>
          <a:xfrm>
            <a:off x="9140979" y="2081078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[AREA TYPE]</a:t>
            </a:r>
            <a:r>
              <a:rPr lang="ko-KR" altLang="en-US" sz="900" dirty="0"/>
              <a:t>과 </a:t>
            </a:r>
            <a:r>
              <a:rPr lang="en-US" altLang="ko-KR" sz="900" dirty="0"/>
              <a:t>[LAND SIZE]</a:t>
            </a:r>
            <a:r>
              <a:rPr lang="ko-KR" altLang="en-US" sz="900" dirty="0"/>
              <a:t>에서 원하는 타입과 랜드 사이즈를 지정해 검색할 수 있습니다</a:t>
            </a:r>
            <a:r>
              <a:rPr lang="en-US" altLang="ko-KR" sz="900" dirty="0"/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3267B6BE-3FF6-7AEB-2239-2DA026F99550}"/>
              </a:ext>
            </a:extLst>
          </p:cNvPr>
          <p:cNvSpPr/>
          <p:nvPr/>
        </p:nvSpPr>
        <p:spPr>
          <a:xfrm>
            <a:off x="8973223" y="210630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9631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AF6904D-8725-6CC2-CB83-DDCDF9FE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78" y="1563314"/>
            <a:ext cx="5796593" cy="18794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29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[METAVERSE] &gt; [AVATAR] </a:t>
            </a:r>
            <a:r>
              <a:rPr lang="ko-KR" altLang="en-US" sz="900" dirty="0"/>
              <a:t>클릭 시 </a:t>
            </a:r>
            <a:r>
              <a:rPr lang="en-US" altLang="ko-KR" sz="900" dirty="0"/>
              <a:t>THE MOON AVATAR</a:t>
            </a:r>
            <a:r>
              <a:rPr lang="ko-KR" altLang="en-US" sz="900" dirty="0"/>
              <a:t>에 </a:t>
            </a:r>
            <a:r>
              <a:rPr lang="ko-KR" altLang="en-US" sz="900"/>
              <a:t>대한 </a:t>
            </a:r>
            <a:r>
              <a:rPr lang="en-US" altLang="ko-KR" sz="900"/>
              <a:t>Item</a:t>
            </a:r>
            <a:r>
              <a:rPr lang="ko-KR" altLang="en-US" sz="900"/>
              <a:t> 상세화면으로 이동합니다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8C316-B7D8-08FE-0510-A1F4ABE9E8F7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 </a:t>
            </a:r>
            <a:r>
              <a:rPr lang="en-US" altLang="ko-KR" dirty="0"/>
              <a:t>Main Page &gt; MARKETPLACE &gt; METAVERSE &gt; AVATAR, ASSETS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A40FEA-3434-F453-3182-CF91E14AF623}"/>
              </a:ext>
            </a:extLst>
          </p:cNvPr>
          <p:cNvSpPr/>
          <p:nvPr/>
        </p:nvSpPr>
        <p:spPr>
          <a:xfrm>
            <a:off x="4287496" y="1615601"/>
            <a:ext cx="816077" cy="234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4A4F725-0D44-8FF8-BDFF-577ED424B56F}"/>
              </a:ext>
            </a:extLst>
          </p:cNvPr>
          <p:cNvSpPr/>
          <p:nvPr/>
        </p:nvSpPr>
        <p:spPr>
          <a:xfrm>
            <a:off x="5425822" y="200529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73C743-ADB0-6A8A-639A-8D41BBE3E2E3}"/>
              </a:ext>
            </a:extLst>
          </p:cNvPr>
          <p:cNvSpPr/>
          <p:nvPr/>
        </p:nvSpPr>
        <p:spPr>
          <a:xfrm>
            <a:off x="5657358" y="1967651"/>
            <a:ext cx="684442" cy="234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B1B51D8-558F-BD80-8232-2B6A716C1DC6}"/>
              </a:ext>
            </a:extLst>
          </p:cNvPr>
          <p:cNvCxnSpPr>
            <a:cxnSpLocks/>
            <a:stCxn id="16" idx="3"/>
            <a:endCxn id="7" idx="3"/>
          </p:cNvCxnSpPr>
          <p:nvPr/>
        </p:nvCxnSpPr>
        <p:spPr>
          <a:xfrm>
            <a:off x="5103573" y="1732967"/>
            <a:ext cx="1238227" cy="352050"/>
          </a:xfrm>
          <a:prstGeom prst="bentConnector3">
            <a:avLst>
              <a:gd name="adj1" fmla="val 118462"/>
            </a:avLst>
          </a:prstGeom>
          <a:ln w="19050">
            <a:solidFill>
              <a:srgbClr val="E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D575E4-B284-6B28-AE2D-190DEB59810B}"/>
              </a:ext>
            </a:extLst>
          </p:cNvPr>
          <p:cNvSpPr/>
          <p:nvPr/>
        </p:nvSpPr>
        <p:spPr>
          <a:xfrm>
            <a:off x="1397478" y="2425594"/>
            <a:ext cx="1918571" cy="780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7E42A8-AED3-1E12-2D30-2F29E1B5C9E9}"/>
              </a:ext>
            </a:extLst>
          </p:cNvPr>
          <p:cNvSpPr txBox="1"/>
          <p:nvPr/>
        </p:nvSpPr>
        <p:spPr>
          <a:xfrm>
            <a:off x="9134375" y="155115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[TYPE]</a:t>
            </a:r>
            <a:r>
              <a:rPr lang="ko-KR" altLang="en-US" sz="900" dirty="0"/>
              <a:t>을 통해 </a:t>
            </a:r>
            <a:r>
              <a:rPr lang="en-US" altLang="ko-KR" sz="900" dirty="0"/>
              <a:t>Ume(Special)</a:t>
            </a:r>
            <a:r>
              <a:rPr lang="ko-KR" altLang="en-US" sz="900" dirty="0"/>
              <a:t>와 </a:t>
            </a:r>
            <a:r>
              <a:rPr lang="en-US" altLang="ko-KR" sz="900" dirty="0" err="1"/>
              <a:t>Gion</a:t>
            </a:r>
            <a:r>
              <a:rPr lang="en-US" altLang="ko-KR" sz="900" dirty="0"/>
              <a:t>(Special) </a:t>
            </a:r>
            <a:r>
              <a:rPr lang="ko-KR" altLang="en-US" sz="900" dirty="0"/>
              <a:t>구분 검색이 가능합니다</a:t>
            </a:r>
            <a:r>
              <a:rPr lang="en-US" altLang="ko-KR" sz="900" dirty="0"/>
              <a:t>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D78B360-F7A0-F3C5-A827-6607E7353383}"/>
              </a:ext>
            </a:extLst>
          </p:cNvPr>
          <p:cNvSpPr/>
          <p:nvPr/>
        </p:nvSpPr>
        <p:spPr>
          <a:xfrm>
            <a:off x="8974939" y="157767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2C2C943-7641-646A-2C3B-4C46DA84A163}"/>
              </a:ext>
            </a:extLst>
          </p:cNvPr>
          <p:cNvSpPr/>
          <p:nvPr/>
        </p:nvSpPr>
        <p:spPr>
          <a:xfrm>
            <a:off x="1171973" y="269931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279973-A68D-CEAB-4785-39D6254D1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87" y="3704787"/>
            <a:ext cx="5964010" cy="185514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325FD1-CE2A-45D9-E433-D8EC91FDF672}"/>
              </a:ext>
            </a:extLst>
          </p:cNvPr>
          <p:cNvSpPr/>
          <p:nvPr/>
        </p:nvSpPr>
        <p:spPr>
          <a:xfrm>
            <a:off x="4282764" y="3761499"/>
            <a:ext cx="816077" cy="234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A6AE17-282C-7154-CC8F-47F0C6BCB244}"/>
              </a:ext>
            </a:extLst>
          </p:cNvPr>
          <p:cNvSpPr/>
          <p:nvPr/>
        </p:nvSpPr>
        <p:spPr>
          <a:xfrm>
            <a:off x="6377240" y="4113549"/>
            <a:ext cx="684442" cy="234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0A7D843-A816-BCDD-C197-DBB3A9CB6918}"/>
              </a:ext>
            </a:extLst>
          </p:cNvPr>
          <p:cNvCxnSpPr>
            <a:cxnSpLocks/>
          </p:cNvCxnSpPr>
          <p:nvPr/>
        </p:nvCxnSpPr>
        <p:spPr>
          <a:xfrm>
            <a:off x="5103573" y="3878865"/>
            <a:ext cx="1958109" cy="347625"/>
          </a:xfrm>
          <a:prstGeom prst="bentConnector3">
            <a:avLst>
              <a:gd name="adj1" fmla="val 115642"/>
            </a:avLst>
          </a:prstGeom>
          <a:ln w="19050">
            <a:solidFill>
              <a:srgbClr val="E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C2473F-A3C2-4284-B82C-A5F8EB17A64F}"/>
              </a:ext>
            </a:extLst>
          </p:cNvPr>
          <p:cNvSpPr/>
          <p:nvPr/>
        </p:nvSpPr>
        <p:spPr>
          <a:xfrm>
            <a:off x="1387087" y="4517025"/>
            <a:ext cx="1918571" cy="7801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33A499F-BBDD-33BF-66F6-098589251D6C}"/>
              </a:ext>
            </a:extLst>
          </p:cNvPr>
          <p:cNvSpPr/>
          <p:nvPr/>
        </p:nvSpPr>
        <p:spPr>
          <a:xfrm>
            <a:off x="1171973" y="482739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83A1D00-9324-EF79-F9CF-2B65AC9F8D76}"/>
              </a:ext>
            </a:extLst>
          </p:cNvPr>
          <p:cNvSpPr/>
          <p:nvPr/>
        </p:nvSpPr>
        <p:spPr>
          <a:xfrm>
            <a:off x="6155344" y="414599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DF9C63-E6F6-2384-5536-4162E784BC9A}"/>
              </a:ext>
            </a:extLst>
          </p:cNvPr>
          <p:cNvSpPr txBox="1"/>
          <p:nvPr/>
        </p:nvSpPr>
        <p:spPr>
          <a:xfrm>
            <a:off x="9134375" y="207995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[METAVERSE] &gt; [ASSET] </a:t>
            </a:r>
            <a:r>
              <a:rPr lang="ko-KR" altLang="en-US" sz="900" dirty="0"/>
              <a:t>클릭 시 </a:t>
            </a:r>
            <a:r>
              <a:rPr lang="en-US" altLang="ko-KR" sz="900" dirty="0"/>
              <a:t>THE MOON ASSETS</a:t>
            </a:r>
            <a:r>
              <a:rPr lang="ko-KR" altLang="en-US" sz="900" dirty="0"/>
              <a:t>에 </a:t>
            </a:r>
            <a:r>
              <a:rPr lang="ko-KR" altLang="en-US" sz="900"/>
              <a:t>대한 </a:t>
            </a:r>
            <a:r>
              <a:rPr lang="en-US" altLang="ko-KR" sz="900"/>
              <a:t>Item</a:t>
            </a:r>
            <a:r>
              <a:rPr lang="ko-KR" altLang="en-US" sz="900"/>
              <a:t> 상세화면으로 이동합니다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420A80-4AB4-D8C0-A94B-628D2948C983}"/>
              </a:ext>
            </a:extLst>
          </p:cNvPr>
          <p:cNvSpPr/>
          <p:nvPr/>
        </p:nvSpPr>
        <p:spPr>
          <a:xfrm>
            <a:off x="8974939" y="210647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FA9582-108D-825C-E3F0-7225702EE20B}"/>
              </a:ext>
            </a:extLst>
          </p:cNvPr>
          <p:cNvSpPr txBox="1"/>
          <p:nvPr/>
        </p:nvSpPr>
        <p:spPr>
          <a:xfrm>
            <a:off x="9134375" y="260987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[TYPE]</a:t>
            </a:r>
            <a:r>
              <a:rPr lang="ko-KR" altLang="en-US" sz="900" dirty="0"/>
              <a:t>을 통해 </a:t>
            </a:r>
            <a:r>
              <a:rPr lang="en-US" altLang="ko-KR" sz="900" dirty="0"/>
              <a:t>Hover board, Emotes </a:t>
            </a:r>
            <a:r>
              <a:rPr lang="ko-KR" altLang="en-US" sz="900" dirty="0"/>
              <a:t>구분 검색이 가능합니다</a:t>
            </a:r>
            <a:r>
              <a:rPr lang="en-US" altLang="ko-KR" sz="900" dirty="0"/>
              <a:t>.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2EA921E-8B75-37EB-8716-276904BAFCD0}"/>
              </a:ext>
            </a:extLst>
          </p:cNvPr>
          <p:cNvSpPr/>
          <p:nvPr/>
        </p:nvSpPr>
        <p:spPr>
          <a:xfrm>
            <a:off x="8974939" y="263639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066975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rgbClr val="FFC000"/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3DEEB-2B67-A390-3A45-155B1F4A2B4A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bg1"/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bg1"/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bg1"/>
              </a:solidFill>
              <a:latin typeface="나눔스퀘어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79E38-6334-300B-22CD-48C4E39C86E2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3435387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8D73E52-11A7-4868-ACB1-7BFB4E53D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05" y="1229905"/>
            <a:ext cx="8334325" cy="456977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30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[STAKABLE NFTs]</a:t>
            </a:r>
            <a:r>
              <a:rPr lang="ko-KR" altLang="en-US" sz="900" dirty="0"/>
              <a:t>는 </a:t>
            </a:r>
            <a:r>
              <a:rPr lang="en-US" altLang="ko-KR" sz="900" dirty="0"/>
              <a:t>[</a:t>
            </a:r>
            <a:r>
              <a:rPr lang="en-US" altLang="ko-KR" sz="900"/>
              <a:t>ALL], [</a:t>
            </a:r>
            <a:r>
              <a:rPr lang="en-US" altLang="ko-KR" sz="900" dirty="0"/>
              <a:t>HAKUTO.</a:t>
            </a:r>
            <a:r>
              <a:rPr lang="en-US" altLang="ko-KR" sz="900"/>
              <a:t>RABBIT], [HAKUTO.HALF],</a:t>
            </a:r>
            <a:r>
              <a:rPr lang="ko-KR" altLang="en-US" sz="900"/>
              <a:t> </a:t>
            </a:r>
            <a:r>
              <a:rPr lang="en-US" altLang="ko-KR" sz="900" dirty="0"/>
              <a:t>[</a:t>
            </a:r>
            <a:r>
              <a:rPr lang="en-US" altLang="ko-KR" sz="900"/>
              <a:t>PUSA], [LGDT]</a:t>
            </a:r>
            <a:r>
              <a:rPr lang="ko-KR" altLang="en-US" sz="900"/>
              <a:t>의 </a:t>
            </a:r>
            <a:r>
              <a:rPr lang="en-US" altLang="ko-KR" sz="900"/>
              <a:t>5</a:t>
            </a:r>
            <a:r>
              <a:rPr lang="ko-KR" altLang="en-US" sz="900"/>
              <a:t>개 </a:t>
            </a:r>
            <a:r>
              <a:rPr lang="ko-KR" altLang="en-US" sz="900" dirty="0"/>
              <a:t>카테고리로 구성되어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각 </a:t>
            </a:r>
            <a:r>
              <a:rPr lang="en-US" altLang="ko-KR" sz="900" dirty="0"/>
              <a:t>NFT Item</a:t>
            </a:r>
            <a:r>
              <a:rPr lang="ko-KR" altLang="en-US" sz="900" dirty="0"/>
              <a:t>들이 발행 순서로 정렬되어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8C316-B7D8-08FE-0510-A1F4ABE9E8F7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 </a:t>
            </a:r>
            <a:r>
              <a:rPr lang="en-US" altLang="ko-KR"/>
              <a:t>Main Page &gt; MARKETPLACE &gt; STAKABLE NFTs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7DF7D6-749E-95E0-6315-438EDCBE5D58}"/>
              </a:ext>
            </a:extLst>
          </p:cNvPr>
          <p:cNvSpPr/>
          <p:nvPr/>
        </p:nvSpPr>
        <p:spPr>
          <a:xfrm>
            <a:off x="4015555" y="1703914"/>
            <a:ext cx="937445" cy="2347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56955E-0D5D-6637-B5FD-232EA213391C}"/>
              </a:ext>
            </a:extLst>
          </p:cNvPr>
          <p:cNvSpPr/>
          <p:nvPr/>
        </p:nvSpPr>
        <p:spPr>
          <a:xfrm>
            <a:off x="3794496" y="173753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D0DDA4-A5AE-A7E4-BD4F-E86853670DEB}"/>
              </a:ext>
            </a:extLst>
          </p:cNvPr>
          <p:cNvSpPr/>
          <p:nvPr/>
        </p:nvSpPr>
        <p:spPr>
          <a:xfrm>
            <a:off x="112605" y="2491513"/>
            <a:ext cx="8334325" cy="33895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9578E2-C18D-400E-93FD-F1C710EE8DC0}"/>
              </a:ext>
            </a:extLst>
          </p:cNvPr>
          <p:cNvSpPr txBox="1"/>
          <p:nvPr/>
        </p:nvSpPr>
        <p:spPr>
          <a:xfrm>
            <a:off x="9134375" y="3847734"/>
            <a:ext cx="272266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STAKABLE NFTs </a:t>
            </a:r>
            <a:r>
              <a:rPr lang="ko-KR" altLang="en-US" sz="900" b="1" dirty="0"/>
              <a:t>소개</a:t>
            </a:r>
          </a:p>
          <a:p>
            <a:endParaRPr lang="ko-KR" altLang="en-US" sz="900" dirty="0"/>
          </a:p>
          <a:p>
            <a:r>
              <a:rPr lang="en-US" altLang="ko-KR" sz="900" dirty="0"/>
              <a:t>STAKABLE NFTs</a:t>
            </a:r>
            <a:r>
              <a:rPr lang="ko-KR" altLang="en-US" sz="900" dirty="0"/>
              <a:t>는 상단 </a:t>
            </a:r>
            <a:r>
              <a:rPr lang="ko-KR" altLang="en-US" sz="900"/>
              <a:t>메뉴 </a:t>
            </a:r>
            <a:r>
              <a:rPr lang="en-US" altLang="ko-KR" sz="900"/>
              <a:t>[STAKING] </a:t>
            </a:r>
            <a:r>
              <a:rPr lang="ko-KR" altLang="en-US" sz="900"/>
              <a:t>메뉴에서 보유한 </a:t>
            </a:r>
            <a:r>
              <a:rPr lang="en-US" altLang="ko-KR" sz="900"/>
              <a:t>NFT</a:t>
            </a:r>
            <a:r>
              <a:rPr lang="ko-KR" altLang="en-US" sz="900"/>
              <a:t>를 스테이킹을 </a:t>
            </a:r>
            <a:r>
              <a:rPr lang="ko-KR" altLang="en-US" sz="900" dirty="0"/>
              <a:t>하여 </a:t>
            </a:r>
            <a:r>
              <a:rPr lang="ko-KR" altLang="en-US" sz="900"/>
              <a:t>정해진 기간 및 등급 등에 </a:t>
            </a:r>
            <a:r>
              <a:rPr lang="ko-KR" altLang="en-US" sz="900" dirty="0"/>
              <a:t>따른 </a:t>
            </a:r>
            <a:r>
              <a:rPr lang="en-US" altLang="ko-KR" sz="900" dirty="0"/>
              <a:t>Reword</a:t>
            </a:r>
            <a:r>
              <a:rPr lang="ko-KR" altLang="en-US" sz="900" dirty="0"/>
              <a:t>를 받을 수 있는 </a:t>
            </a:r>
            <a:r>
              <a:rPr lang="en-US" altLang="ko-KR" sz="900" dirty="0"/>
              <a:t>NFT</a:t>
            </a:r>
            <a:r>
              <a:rPr lang="ko-KR" altLang="en-US" sz="900" dirty="0"/>
              <a:t>입니다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250DAF-8E21-6A6D-957F-AA6600368FC7}"/>
              </a:ext>
            </a:extLst>
          </p:cNvPr>
          <p:cNvSpPr/>
          <p:nvPr/>
        </p:nvSpPr>
        <p:spPr>
          <a:xfrm>
            <a:off x="2320549" y="2041404"/>
            <a:ext cx="4280367" cy="2742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782B74D-4BBF-ADC6-430B-FB10CC2ADB9F}"/>
              </a:ext>
            </a:extLst>
          </p:cNvPr>
          <p:cNvCxnSpPr>
            <a:cxnSpLocks/>
            <a:stCxn id="4" idx="1"/>
            <a:endCxn id="18" idx="0"/>
          </p:cNvCxnSpPr>
          <p:nvPr/>
        </p:nvCxnSpPr>
        <p:spPr>
          <a:xfrm rot="10800000" flipH="1" flipV="1">
            <a:off x="2320548" y="2178523"/>
            <a:ext cx="1959219" cy="312990"/>
          </a:xfrm>
          <a:prstGeom prst="bentConnector4">
            <a:avLst>
              <a:gd name="adj1" fmla="val -11668"/>
              <a:gd name="adj2" fmla="val 7190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4C0DF86-B503-3225-54E3-14E09A199D2D}"/>
              </a:ext>
            </a:extLst>
          </p:cNvPr>
          <p:cNvSpPr/>
          <p:nvPr/>
        </p:nvSpPr>
        <p:spPr>
          <a:xfrm>
            <a:off x="1865935" y="217926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2C45D99-1A34-F0E3-BC70-566DFA9B6E06}"/>
              </a:ext>
            </a:extLst>
          </p:cNvPr>
          <p:cNvCxnSpPr>
            <a:cxnSpLocks/>
            <a:stCxn id="14" idx="3"/>
            <a:endCxn id="4" idx="3"/>
          </p:cNvCxnSpPr>
          <p:nvPr/>
        </p:nvCxnSpPr>
        <p:spPr>
          <a:xfrm>
            <a:off x="4953000" y="1821280"/>
            <a:ext cx="1647916" cy="357243"/>
          </a:xfrm>
          <a:prstGeom prst="bentConnector3">
            <a:avLst>
              <a:gd name="adj1" fmla="val 11387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3906652-AF41-838D-9AAC-0AFA7C8E0ADD}"/>
              </a:ext>
            </a:extLst>
          </p:cNvPr>
          <p:cNvSpPr txBox="1"/>
          <p:nvPr/>
        </p:nvSpPr>
        <p:spPr>
          <a:xfrm>
            <a:off x="9134375" y="1672072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화면 진입 시 </a:t>
            </a:r>
            <a:r>
              <a:rPr lang="en-US" altLang="ko-KR" sz="900"/>
              <a:t>[ALL]</a:t>
            </a:r>
            <a:r>
              <a:rPr lang="ko-KR" altLang="en-US" sz="900"/>
              <a:t>이 선택되며</a:t>
            </a:r>
            <a:r>
              <a:rPr lang="en-US" altLang="ko-KR" sz="900"/>
              <a:t>, STAKABLE NFTs</a:t>
            </a:r>
            <a:r>
              <a:rPr lang="ko-KR" altLang="en-US" sz="900"/>
              <a:t>의 모든 </a:t>
            </a:r>
            <a:r>
              <a:rPr lang="en-US" altLang="ko-KR" sz="900"/>
              <a:t>NFT Item</a:t>
            </a:r>
            <a:r>
              <a:rPr lang="ko-KR" altLang="en-US" sz="900"/>
              <a:t>이 노출됩니다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1C9688D-5605-4EEB-BA67-32BAAD59C7AF}"/>
              </a:ext>
            </a:extLst>
          </p:cNvPr>
          <p:cNvSpPr/>
          <p:nvPr/>
        </p:nvSpPr>
        <p:spPr>
          <a:xfrm>
            <a:off x="8974939" y="170697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94261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A425F94A-7DD0-1C67-CB47-B478FE4C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99" y="3816017"/>
            <a:ext cx="7872456" cy="277336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31E814B-4F1C-B45A-4A27-8959D5B5B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7" y="813506"/>
            <a:ext cx="7833085" cy="277118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31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[HAKUTO.RABBIT]</a:t>
            </a:r>
            <a:r>
              <a:rPr lang="ko-KR" altLang="en-US" sz="900"/>
              <a:t>는 약 </a:t>
            </a:r>
            <a:r>
              <a:rPr lang="en-US" altLang="ko-KR" sz="900"/>
              <a:t>3</a:t>
            </a:r>
            <a:r>
              <a:rPr lang="ko-KR" altLang="en-US" sz="900"/>
              <a:t>천종류의 유니크한 캐릭터 디자인 </a:t>
            </a:r>
            <a:r>
              <a:rPr lang="en-US" altLang="ko-KR" sz="900"/>
              <a:t>NFT </a:t>
            </a:r>
            <a:r>
              <a:rPr lang="ko-KR" altLang="en-US" sz="900"/>
              <a:t>아이템으로 향후 메타버스에서 </a:t>
            </a:r>
            <a:r>
              <a:rPr lang="en-US" altLang="ko-KR" sz="900"/>
              <a:t>3D</a:t>
            </a:r>
            <a:r>
              <a:rPr lang="ko-KR" altLang="en-US" sz="900"/>
              <a:t>아바타로 이용할 예정입니다</a:t>
            </a:r>
            <a:r>
              <a:rPr lang="en-US" altLang="ko-KR" sz="900"/>
              <a:t>. 6</a:t>
            </a:r>
            <a:r>
              <a:rPr lang="ko-KR" altLang="en-US" sz="900"/>
              <a:t>개의 등급으로 구분되어 있습니다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C8C316-B7D8-08FE-0510-A1F4ABE9E8F7}"/>
              </a:ext>
            </a:extLst>
          </p:cNvPr>
          <p:cNvSpPr txBox="1"/>
          <p:nvPr/>
        </p:nvSpPr>
        <p:spPr>
          <a:xfrm>
            <a:off x="334962" y="284686"/>
            <a:ext cx="696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 </a:t>
            </a:r>
            <a:r>
              <a:rPr lang="en-US" altLang="ko-KR"/>
              <a:t>Main Page &gt; MARKETPLACE &gt; STAKABLE NFTs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6335D3E-AB5C-4BDA-6356-992A4BA8A120}"/>
              </a:ext>
            </a:extLst>
          </p:cNvPr>
          <p:cNvSpPr/>
          <p:nvPr/>
        </p:nvSpPr>
        <p:spPr>
          <a:xfrm>
            <a:off x="4112848" y="794432"/>
            <a:ext cx="917348" cy="2360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2DCDF4-D7ED-7851-38A2-17D9DCF6A4E3}"/>
              </a:ext>
            </a:extLst>
          </p:cNvPr>
          <p:cNvSpPr/>
          <p:nvPr/>
        </p:nvSpPr>
        <p:spPr>
          <a:xfrm>
            <a:off x="3111089" y="1142164"/>
            <a:ext cx="901097" cy="236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760F55-9A44-D5AB-C768-CF67B56A7B52}"/>
              </a:ext>
            </a:extLst>
          </p:cNvPr>
          <p:cNvSpPr/>
          <p:nvPr/>
        </p:nvSpPr>
        <p:spPr>
          <a:xfrm>
            <a:off x="4149646" y="3798313"/>
            <a:ext cx="875623" cy="2360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15895CB-B23E-BF8A-0FC7-3FEA6E307AB5}"/>
              </a:ext>
            </a:extLst>
          </p:cNvPr>
          <p:cNvSpPr/>
          <p:nvPr/>
        </p:nvSpPr>
        <p:spPr>
          <a:xfrm>
            <a:off x="5153238" y="4152324"/>
            <a:ext cx="424034" cy="2360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73ADEBC-8B7C-F4A0-00D3-A37CEFC74110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4012186" y="912441"/>
            <a:ext cx="1018010" cy="347733"/>
          </a:xfrm>
          <a:prstGeom prst="bentConnector3">
            <a:avLst>
              <a:gd name="adj1" fmla="val -22456"/>
            </a:avLst>
          </a:prstGeom>
          <a:ln w="19050">
            <a:solidFill>
              <a:srgbClr val="E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B11ECEE-9490-123D-DCE6-55347F6852AC}"/>
              </a:ext>
            </a:extLst>
          </p:cNvPr>
          <p:cNvCxnSpPr>
            <a:cxnSpLocks/>
            <a:stCxn id="22" idx="3"/>
            <a:endCxn id="23" idx="0"/>
          </p:cNvCxnSpPr>
          <p:nvPr/>
        </p:nvCxnSpPr>
        <p:spPr>
          <a:xfrm>
            <a:off x="5025269" y="3916322"/>
            <a:ext cx="339986" cy="236002"/>
          </a:xfrm>
          <a:prstGeom prst="bentConnector2">
            <a:avLst/>
          </a:prstGeom>
          <a:ln w="19050">
            <a:solidFill>
              <a:srgbClr val="E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7DBF416F-FA2B-44F1-4162-2C2000B8A86A}"/>
              </a:ext>
            </a:extLst>
          </p:cNvPr>
          <p:cNvSpPr/>
          <p:nvPr/>
        </p:nvSpPr>
        <p:spPr>
          <a:xfrm>
            <a:off x="3914041" y="69589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C7CAF2-B0E8-BC9F-E222-50E912674AF2}"/>
              </a:ext>
            </a:extLst>
          </p:cNvPr>
          <p:cNvSpPr/>
          <p:nvPr/>
        </p:nvSpPr>
        <p:spPr>
          <a:xfrm>
            <a:off x="427726" y="1521979"/>
            <a:ext cx="7911829" cy="21417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44F56D-79B7-DE07-1A2B-3029E7C28A03}"/>
              </a:ext>
            </a:extLst>
          </p:cNvPr>
          <p:cNvSpPr/>
          <p:nvPr/>
        </p:nvSpPr>
        <p:spPr>
          <a:xfrm>
            <a:off x="427726" y="4515204"/>
            <a:ext cx="7911829" cy="20741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BB7AA3-F1DF-3FE5-56CB-9D87059C2E4C}"/>
              </a:ext>
            </a:extLst>
          </p:cNvPr>
          <p:cNvSpPr txBox="1"/>
          <p:nvPr/>
        </p:nvSpPr>
        <p:spPr>
          <a:xfrm>
            <a:off x="9134375" y="3847734"/>
            <a:ext cx="2722662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HAKUTO.RABBIT</a:t>
            </a:r>
            <a:endParaRPr lang="ko-KR" altLang="en-US" sz="900" b="1" dirty="0"/>
          </a:p>
          <a:p>
            <a:endParaRPr lang="en-US" altLang="ko-KR" sz="900" dirty="0"/>
          </a:p>
          <a:p>
            <a:r>
              <a:rPr lang="en-US" altLang="ko-KR" sz="900" dirty="0"/>
              <a:t>HAKUTO.RABBIT</a:t>
            </a:r>
            <a:r>
              <a:rPr lang="ko-KR" altLang="en-US" sz="900" dirty="0"/>
              <a:t>은 각각 유니크한 이미지로 구성된 </a:t>
            </a:r>
            <a:r>
              <a:rPr lang="en-US" altLang="ko-KR" sz="900" dirty="0"/>
              <a:t>NFT</a:t>
            </a:r>
            <a:r>
              <a:rPr lang="ko-KR" altLang="en-US" sz="900" dirty="0"/>
              <a:t>로</a:t>
            </a:r>
            <a:r>
              <a:rPr lang="en-US" altLang="ko-KR" sz="900" dirty="0"/>
              <a:t>,</a:t>
            </a:r>
            <a:r>
              <a:rPr lang="ko-KR" altLang="en-US" sz="900" dirty="0"/>
              <a:t> 향후 </a:t>
            </a:r>
            <a:r>
              <a:rPr lang="en-US" altLang="ko-KR" sz="900" dirty="0"/>
              <a:t>THE MOON METAVERSE</a:t>
            </a:r>
            <a:r>
              <a:rPr lang="ko-KR" altLang="en-US" sz="900"/>
              <a:t>에서 </a:t>
            </a:r>
            <a:r>
              <a:rPr lang="en-US" altLang="ko-KR" sz="900"/>
              <a:t>3D </a:t>
            </a:r>
            <a:r>
              <a:rPr lang="ko-KR" altLang="en-US" sz="900"/>
              <a:t>아바타로 활용할 </a:t>
            </a:r>
            <a:r>
              <a:rPr lang="ko-KR" altLang="en-US" sz="900" dirty="0"/>
              <a:t>수 있습니다</a:t>
            </a:r>
            <a:r>
              <a:rPr lang="en-US" altLang="ko-KR" sz="900" dirty="0"/>
              <a:t>. HAKUTO.RABBIT</a:t>
            </a:r>
            <a:r>
              <a:rPr lang="ko-KR" altLang="en-US" sz="900" dirty="0"/>
              <a:t>의 총 </a:t>
            </a:r>
            <a:r>
              <a:rPr lang="ko-KR" altLang="en-US" sz="900" dirty="0" err="1"/>
              <a:t>발행량은</a:t>
            </a:r>
            <a:r>
              <a:rPr lang="ko-KR" altLang="en-US" sz="900" dirty="0"/>
              <a:t> </a:t>
            </a:r>
            <a:r>
              <a:rPr lang="en-US" altLang="ko-KR" sz="900" dirty="0"/>
              <a:t>3,000</a:t>
            </a:r>
            <a:r>
              <a:rPr lang="ko-KR" altLang="en-US" sz="900" dirty="0"/>
              <a:t>개이며</a:t>
            </a:r>
            <a:r>
              <a:rPr lang="en-US" altLang="ko-KR" sz="900" dirty="0"/>
              <a:t>, </a:t>
            </a:r>
            <a:r>
              <a:rPr lang="ko-KR" altLang="en-US" sz="900" dirty="0"/>
              <a:t>넘버링과 </a:t>
            </a:r>
            <a:r>
              <a:rPr lang="en-US" altLang="ko-KR" sz="900" dirty="0"/>
              <a:t>Grade</a:t>
            </a:r>
            <a:r>
              <a:rPr lang="ko-KR" altLang="en-US" sz="900" dirty="0"/>
              <a:t>에 따라 </a:t>
            </a:r>
            <a:r>
              <a:rPr lang="ko-KR" altLang="en-US" sz="900" dirty="0" err="1"/>
              <a:t>수령받는</a:t>
            </a:r>
            <a:r>
              <a:rPr lang="ko-KR" altLang="en-US" sz="900" dirty="0"/>
              <a:t> 리워드가 달라지게 됩니다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b="1" dirty="0"/>
              <a:t>※ PUSA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PUSA</a:t>
            </a:r>
            <a:r>
              <a:rPr lang="ko-KR" altLang="en-US" sz="900" dirty="0"/>
              <a:t>는 </a:t>
            </a:r>
            <a:r>
              <a:rPr lang="en-US" altLang="ko-KR" sz="900" dirty="0"/>
              <a:t>Grade</a:t>
            </a:r>
            <a:r>
              <a:rPr lang="ko-KR" altLang="en-US" sz="900" dirty="0"/>
              <a:t>에 따라 다른 이미지로 구성된 </a:t>
            </a:r>
            <a:r>
              <a:rPr lang="en-US" altLang="ko-KR" sz="900" dirty="0"/>
              <a:t>NFT</a:t>
            </a:r>
            <a:r>
              <a:rPr lang="ko-KR" altLang="en-US" sz="900" dirty="0"/>
              <a:t>입니다</a:t>
            </a:r>
            <a:r>
              <a:rPr lang="en-US" altLang="ko-KR" sz="900"/>
              <a:t>. Grade</a:t>
            </a:r>
            <a:r>
              <a:rPr lang="ko-KR" altLang="en-US" sz="900" dirty="0"/>
              <a:t>에 따라 </a:t>
            </a:r>
            <a:r>
              <a:rPr lang="ko-KR" altLang="en-US" sz="900" dirty="0" err="1"/>
              <a:t>수령받는</a:t>
            </a:r>
            <a:r>
              <a:rPr lang="ko-KR" altLang="en-US" sz="900" dirty="0"/>
              <a:t> 리워드가 달라지게 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034EA-41B7-1E9E-38BC-2F2E260E39CF}"/>
              </a:ext>
            </a:extLst>
          </p:cNvPr>
          <p:cNvSpPr txBox="1"/>
          <p:nvPr/>
        </p:nvSpPr>
        <p:spPr>
          <a:xfrm>
            <a:off x="9134375" y="2740376"/>
            <a:ext cx="2722662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STAKABLE NFTs </a:t>
            </a:r>
            <a:r>
              <a:rPr lang="ko-KR" altLang="en-US" sz="900" b="1" dirty="0"/>
              <a:t>설명</a:t>
            </a:r>
          </a:p>
          <a:p>
            <a:endParaRPr lang="ko-KR" altLang="en-US" sz="900" dirty="0"/>
          </a:p>
          <a:p>
            <a:r>
              <a:rPr lang="en-US" altLang="ko-KR" sz="900" dirty="0"/>
              <a:t>Ex)</a:t>
            </a:r>
          </a:p>
          <a:p>
            <a:r>
              <a:rPr lang="en-US" altLang="ko-KR" sz="900" dirty="0"/>
              <a:t>#852 = NFT name</a:t>
            </a:r>
          </a:p>
          <a:p>
            <a:r>
              <a:rPr lang="en-US" altLang="ko-KR" sz="900" dirty="0"/>
              <a:t>FLOOR = </a:t>
            </a:r>
            <a:r>
              <a:rPr lang="ko-KR" altLang="en-US" sz="900" dirty="0"/>
              <a:t>가장 낮은 가격</a:t>
            </a:r>
          </a:p>
          <a:p>
            <a:r>
              <a:rPr lang="en-US" altLang="ko-KR" sz="900" dirty="0"/>
              <a:t>HIGH = </a:t>
            </a:r>
            <a:r>
              <a:rPr lang="ko-KR" altLang="en-US" sz="900" dirty="0"/>
              <a:t>가장 최고로 거래된 가격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6B2A1FF-6FD8-1295-17CB-D648D97F1E05}"/>
              </a:ext>
            </a:extLst>
          </p:cNvPr>
          <p:cNvSpPr/>
          <p:nvPr/>
        </p:nvSpPr>
        <p:spPr>
          <a:xfrm>
            <a:off x="3968612" y="376607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793CF-1F29-DAD7-1819-0948D03D9E5B}"/>
              </a:ext>
            </a:extLst>
          </p:cNvPr>
          <p:cNvSpPr txBox="1"/>
          <p:nvPr/>
        </p:nvSpPr>
        <p:spPr>
          <a:xfrm>
            <a:off x="9134375" y="1717728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[PUSA]</a:t>
            </a:r>
            <a:r>
              <a:rPr lang="ko-KR" altLang="en-US" sz="900"/>
              <a:t>는 총</a:t>
            </a:r>
            <a:r>
              <a:rPr lang="en-US" altLang="ko-KR" sz="900"/>
              <a:t>6</a:t>
            </a:r>
            <a:r>
              <a:rPr lang="ko-KR" altLang="en-US" sz="900"/>
              <a:t>개 등급으로 구분되어 있으며</a:t>
            </a:r>
            <a:r>
              <a:rPr lang="en-US" altLang="ko-KR" sz="900"/>
              <a:t>, </a:t>
            </a:r>
            <a:r>
              <a:rPr lang="ko-KR" altLang="en-US" sz="900"/>
              <a:t>그에 따른 </a:t>
            </a:r>
            <a:r>
              <a:rPr lang="en-US" altLang="ko-KR" sz="900"/>
              <a:t>6</a:t>
            </a:r>
            <a:r>
              <a:rPr lang="ko-KR" altLang="en-US" sz="900"/>
              <a:t>종류의 유니크 디자인 </a:t>
            </a:r>
            <a:r>
              <a:rPr lang="en-US" altLang="ko-KR" sz="900"/>
              <a:t>NFT </a:t>
            </a:r>
            <a:r>
              <a:rPr lang="ko-KR" altLang="en-US" sz="900"/>
              <a:t>아이템입니다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44696FD-F6AB-7AA2-AE9B-C80778947D4E}"/>
              </a:ext>
            </a:extLst>
          </p:cNvPr>
          <p:cNvSpPr/>
          <p:nvPr/>
        </p:nvSpPr>
        <p:spPr>
          <a:xfrm>
            <a:off x="8974939" y="175263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78C05A5-9DF0-F356-989A-C49C56F08AE0}"/>
              </a:ext>
            </a:extLst>
          </p:cNvPr>
          <p:cNvCxnSpPr>
            <a:cxnSpLocks/>
            <a:stCxn id="21" idx="1"/>
            <a:endCxn id="31" idx="0"/>
          </p:cNvCxnSpPr>
          <p:nvPr/>
        </p:nvCxnSpPr>
        <p:spPr>
          <a:xfrm rot="10800000" flipH="1" flipV="1">
            <a:off x="3111089" y="1260173"/>
            <a:ext cx="1272552" cy="261805"/>
          </a:xfrm>
          <a:prstGeom prst="bentConnector4">
            <a:avLst>
              <a:gd name="adj1" fmla="val -17964"/>
              <a:gd name="adj2" fmla="val 72538"/>
            </a:avLst>
          </a:prstGeom>
          <a:ln w="19050">
            <a:solidFill>
              <a:srgbClr val="E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2C09A65-59C6-CC9F-1AB3-1B472174970D}"/>
              </a:ext>
            </a:extLst>
          </p:cNvPr>
          <p:cNvCxnSpPr>
            <a:cxnSpLocks/>
            <a:stCxn id="23" idx="1"/>
            <a:endCxn id="32" idx="0"/>
          </p:cNvCxnSpPr>
          <p:nvPr/>
        </p:nvCxnSpPr>
        <p:spPr>
          <a:xfrm rot="10800000" flipV="1">
            <a:off x="4383642" y="4270334"/>
            <a:ext cx="769597" cy="244870"/>
          </a:xfrm>
          <a:prstGeom prst="bentConnector2">
            <a:avLst/>
          </a:prstGeom>
          <a:ln w="19050">
            <a:solidFill>
              <a:srgbClr val="E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915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CD696BD-D8E3-35B1-6492-EEF45872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6" y="1085068"/>
            <a:ext cx="8214096" cy="337419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32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[COLLECTION]</a:t>
            </a:r>
            <a:r>
              <a:rPr lang="ko-KR" altLang="en-US" sz="900" dirty="0"/>
              <a:t>에서는 사용자들이 생성한 각 </a:t>
            </a:r>
            <a:r>
              <a:rPr lang="en-US" altLang="ko-KR" sz="900" dirty="0"/>
              <a:t>Collection</a:t>
            </a:r>
            <a:r>
              <a:rPr lang="ko-KR" altLang="en-US" sz="900" dirty="0"/>
              <a:t>을 모아 볼 수 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카테고리는 총 </a:t>
            </a:r>
            <a:r>
              <a:rPr lang="en-US" altLang="ko-KR" sz="900" dirty="0"/>
              <a:t>6</a:t>
            </a:r>
            <a:r>
              <a:rPr lang="ko-KR" altLang="en-US" sz="900" dirty="0"/>
              <a:t>개</a:t>
            </a:r>
            <a:r>
              <a:rPr lang="en-US" altLang="ko-KR" sz="900" dirty="0"/>
              <a:t>(ALL, ART, DAO MEMBERSHIP, PHOTOGRAPHIC, MUSIC, GAMES)</a:t>
            </a:r>
            <a:r>
              <a:rPr lang="ko-KR" altLang="en-US" sz="900" dirty="0"/>
              <a:t>로 해당 카테고리를 클릭 시 상세 페이지로 이동합니다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EC8DB-6C33-31A9-D9FA-79ED9E60E679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 </a:t>
            </a:r>
            <a:r>
              <a:rPr lang="en-US" altLang="ko-KR"/>
              <a:t>Main Page &gt; MARKETPLACE &gt; COLLECTION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535FC6-FD6A-45A0-F169-BA0576B529E3}"/>
              </a:ext>
            </a:extLst>
          </p:cNvPr>
          <p:cNvSpPr/>
          <p:nvPr/>
        </p:nvSpPr>
        <p:spPr>
          <a:xfrm>
            <a:off x="5077276" y="1544984"/>
            <a:ext cx="880523" cy="268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8DC74EA-76DA-EA55-476C-471E7FB4AAC4}"/>
              </a:ext>
            </a:extLst>
          </p:cNvPr>
          <p:cNvSpPr/>
          <p:nvPr/>
        </p:nvSpPr>
        <p:spPr>
          <a:xfrm>
            <a:off x="6016281" y="159927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20BDED-BFF0-ACF9-48D9-E76EA7D3C666}"/>
              </a:ext>
            </a:extLst>
          </p:cNvPr>
          <p:cNvSpPr/>
          <p:nvPr/>
        </p:nvSpPr>
        <p:spPr>
          <a:xfrm>
            <a:off x="277530" y="2327215"/>
            <a:ext cx="8221461" cy="22163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F3925-2408-E7AB-5580-8582263F828D}"/>
              </a:ext>
            </a:extLst>
          </p:cNvPr>
          <p:cNvSpPr txBox="1"/>
          <p:nvPr/>
        </p:nvSpPr>
        <p:spPr>
          <a:xfrm>
            <a:off x="9134375" y="3847734"/>
            <a:ext cx="2722662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/>
              <a:t>※ COLLECTION</a:t>
            </a:r>
            <a:r>
              <a:rPr lang="ko-KR" altLang="en-US" sz="900" b="1"/>
              <a:t>이란</a:t>
            </a:r>
            <a:r>
              <a:rPr lang="en-US" altLang="ko-KR" sz="900" b="1"/>
              <a:t>?</a:t>
            </a:r>
            <a:endParaRPr lang="ko-KR" altLang="en-US" sz="900" b="1" dirty="0"/>
          </a:p>
          <a:p>
            <a:endParaRPr lang="en-US" altLang="ko-KR" sz="900" dirty="0"/>
          </a:p>
          <a:p>
            <a:r>
              <a:rPr lang="en-US" altLang="ko-KR" sz="900" dirty="0"/>
              <a:t>COLLECTION</a:t>
            </a:r>
            <a:r>
              <a:rPr lang="ko-KR" altLang="en-US" sz="900" dirty="0"/>
              <a:t>은 </a:t>
            </a:r>
            <a:r>
              <a:rPr lang="en-US" altLang="ko-KR" sz="900" dirty="0"/>
              <a:t>THE MARKET </a:t>
            </a:r>
            <a:r>
              <a:rPr lang="ko-KR" altLang="en-US" sz="900" dirty="0"/>
              <a:t>사용자가 해당 카테고리에 </a:t>
            </a:r>
            <a:r>
              <a:rPr lang="ko-KR" altLang="en-US" sz="900" dirty="0" err="1"/>
              <a:t>맟게</a:t>
            </a:r>
            <a:r>
              <a:rPr lang="ko-KR" altLang="en-US" sz="900" dirty="0"/>
              <a:t> 여러가지 아이템을 </a:t>
            </a:r>
            <a:r>
              <a:rPr lang="en-US" altLang="ko-KR" sz="900" dirty="0"/>
              <a:t>mint </a:t>
            </a:r>
            <a:r>
              <a:rPr lang="ko-KR" altLang="en-US" sz="900" dirty="0"/>
              <a:t>할 </a:t>
            </a:r>
            <a:r>
              <a:rPr lang="ko-KR" altLang="en-US" sz="900"/>
              <a:t>수 있으며</a:t>
            </a:r>
            <a:r>
              <a:rPr lang="en-US" altLang="ko-KR" sz="900"/>
              <a:t>, </a:t>
            </a:r>
            <a:r>
              <a:rPr lang="ko-KR" altLang="en-US" sz="900"/>
              <a:t>필요에 따라 한명의 사용자가 여러개의 </a:t>
            </a:r>
            <a:r>
              <a:rPr lang="en-US" altLang="ko-KR" sz="900"/>
              <a:t>Collection</a:t>
            </a:r>
            <a:r>
              <a:rPr lang="ko-KR" altLang="en-US" sz="900"/>
              <a:t>을 생성할 수 있습니다</a:t>
            </a:r>
            <a:r>
              <a:rPr lang="en-US" altLang="ko-KR" sz="900"/>
              <a:t>. 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/>
              <a:t>Item Mint </a:t>
            </a:r>
            <a:r>
              <a:rPr lang="ko-KR" altLang="en-US" sz="900"/>
              <a:t>시 본인이 생성한 </a:t>
            </a:r>
            <a:r>
              <a:rPr lang="en-US" altLang="ko-KR" sz="900"/>
              <a:t>Collection </a:t>
            </a:r>
            <a:r>
              <a:rPr lang="ko-KR" altLang="en-US" sz="900"/>
              <a:t>중 하나를 선택할 수 있으며</a:t>
            </a:r>
            <a:r>
              <a:rPr lang="en-US" altLang="ko-KR" sz="900"/>
              <a:t>, </a:t>
            </a:r>
            <a:r>
              <a:rPr lang="ko-KR" altLang="en-US" sz="900"/>
              <a:t>발행된 </a:t>
            </a:r>
            <a:r>
              <a:rPr lang="en-US" altLang="ko-KR" sz="900"/>
              <a:t>NFT Item</a:t>
            </a:r>
            <a:r>
              <a:rPr lang="ko-KR" altLang="en-US" sz="900"/>
              <a:t>은 해당 카테고리에 노출됩니다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2935B4D1-2F5B-55CF-E7A0-6A95C172FBF4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rot="5400000">
            <a:off x="4695796" y="1505472"/>
            <a:ext cx="514209" cy="1129277"/>
          </a:xfrm>
          <a:prstGeom prst="bentConnector3">
            <a:avLst>
              <a:gd name="adj1" fmla="val 50000"/>
            </a:avLst>
          </a:prstGeom>
          <a:ln w="19050">
            <a:solidFill>
              <a:srgbClr val="E8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86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33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[COLLECTION]</a:t>
            </a:r>
            <a:r>
              <a:rPr lang="ko-KR" altLang="en-US" sz="900" dirty="0"/>
              <a:t>에서 원하는 카테고리를 클릭 시 해당 카테고리의 </a:t>
            </a:r>
            <a:r>
              <a:rPr lang="en-US" altLang="ko-KR" sz="900" dirty="0"/>
              <a:t>NFT Item </a:t>
            </a:r>
            <a:r>
              <a:rPr lang="ko-KR" altLang="en-US" sz="900"/>
              <a:t>개수와 생성일자</a:t>
            </a:r>
            <a:r>
              <a:rPr lang="en-US" altLang="ko-KR" sz="900"/>
              <a:t>, </a:t>
            </a:r>
            <a:r>
              <a:rPr lang="ko-KR" altLang="en-US" sz="900"/>
              <a:t>체인</a:t>
            </a:r>
            <a:r>
              <a:rPr lang="en-US" altLang="ko-KR" sz="900"/>
              <a:t>, Total </a:t>
            </a:r>
            <a:r>
              <a:rPr lang="en-US" altLang="ko-KR" sz="900" dirty="0"/>
              <a:t>Volume, Floor Price, Owners </a:t>
            </a:r>
            <a:r>
              <a:rPr lang="ko-KR" altLang="en-US" sz="900" dirty="0"/>
              <a:t>등 다양한 정보를 확인할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6B08AD-0859-8D58-697A-41A39541BFB9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 </a:t>
            </a:r>
            <a:r>
              <a:rPr lang="en-US" altLang="ko-KR"/>
              <a:t>Main Page &gt; MARKETPLACE &gt; COLLECTION &gt; Collection details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45E05D-90D6-E6E7-14F6-32DC5752E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93" y="1316594"/>
            <a:ext cx="7715873" cy="466369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C15DCB5-0DBD-6FAD-E7BF-3638BF7D53C7}"/>
              </a:ext>
            </a:extLst>
          </p:cNvPr>
          <p:cNvSpPr/>
          <p:nvPr/>
        </p:nvSpPr>
        <p:spPr>
          <a:xfrm>
            <a:off x="601022" y="1358540"/>
            <a:ext cx="3706298" cy="1936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633E98D-E080-6345-93DA-12CFACF071CD}"/>
              </a:ext>
            </a:extLst>
          </p:cNvPr>
          <p:cNvSpPr/>
          <p:nvPr/>
        </p:nvSpPr>
        <p:spPr>
          <a:xfrm>
            <a:off x="368598" y="212715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AC38FC-169D-4597-C90A-A1B5057BA3E2}"/>
              </a:ext>
            </a:extLst>
          </p:cNvPr>
          <p:cNvSpPr/>
          <p:nvPr/>
        </p:nvSpPr>
        <p:spPr>
          <a:xfrm>
            <a:off x="4463953" y="1698115"/>
            <a:ext cx="1332333" cy="5087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9B64F56-65CF-9F69-EC3C-F079200CACB2}"/>
              </a:ext>
            </a:extLst>
          </p:cNvPr>
          <p:cNvSpPr/>
          <p:nvPr/>
        </p:nvSpPr>
        <p:spPr>
          <a:xfrm>
            <a:off x="5840836" y="187277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304A87-3B54-966B-5382-D615AEE4F77D}"/>
              </a:ext>
            </a:extLst>
          </p:cNvPr>
          <p:cNvSpPr/>
          <p:nvPr/>
        </p:nvSpPr>
        <p:spPr>
          <a:xfrm>
            <a:off x="7545707" y="1424709"/>
            <a:ext cx="654141" cy="298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4306552-8935-961C-DF5C-85F16C724A8A}"/>
              </a:ext>
            </a:extLst>
          </p:cNvPr>
          <p:cNvSpPr/>
          <p:nvPr/>
        </p:nvSpPr>
        <p:spPr>
          <a:xfrm>
            <a:off x="7348942" y="148993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06832C-0717-9696-D023-160252DC5DA8}"/>
              </a:ext>
            </a:extLst>
          </p:cNvPr>
          <p:cNvSpPr txBox="1"/>
          <p:nvPr/>
        </p:nvSpPr>
        <p:spPr>
          <a:xfrm>
            <a:off x="9134375" y="1709180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[Description]</a:t>
            </a:r>
            <a:r>
              <a:rPr lang="ko-KR" altLang="en-US" sz="900" dirty="0"/>
              <a:t>을 통해 해당 </a:t>
            </a:r>
            <a:r>
              <a:rPr lang="en-US" altLang="ko-KR" sz="900" dirty="0"/>
              <a:t>COLLECTION</a:t>
            </a:r>
            <a:r>
              <a:rPr lang="ko-KR" altLang="en-US" sz="900" dirty="0"/>
              <a:t>의 상세 </a:t>
            </a:r>
            <a:r>
              <a:rPr lang="ko-KR" altLang="en-US" sz="900"/>
              <a:t>설명을 확인할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9975EF6-1DDF-82A8-4969-B420079AEB4F}"/>
              </a:ext>
            </a:extLst>
          </p:cNvPr>
          <p:cNvSpPr/>
          <p:nvPr/>
        </p:nvSpPr>
        <p:spPr>
          <a:xfrm>
            <a:off x="8974939" y="173569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617A5-437F-C141-912C-33835777863B}"/>
              </a:ext>
            </a:extLst>
          </p:cNvPr>
          <p:cNvSpPr txBox="1"/>
          <p:nvPr/>
        </p:nvSpPr>
        <p:spPr>
          <a:xfrm>
            <a:off x="9134375" y="221007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해당 </a:t>
            </a:r>
            <a:r>
              <a:rPr lang="en-US" altLang="ko-KR" sz="900"/>
              <a:t>Icon </a:t>
            </a:r>
            <a:r>
              <a:rPr lang="ko-KR" altLang="en-US" sz="900"/>
              <a:t>버튼을 클릭 시 </a:t>
            </a:r>
            <a:r>
              <a:rPr lang="en-US" altLang="ko-KR" sz="900"/>
              <a:t>COLLECTION</a:t>
            </a:r>
            <a:r>
              <a:rPr lang="ko-KR" altLang="en-US" sz="900" dirty="0"/>
              <a:t>을 즐겨찾기 및 링크 복사 할 </a:t>
            </a:r>
            <a:r>
              <a:rPr lang="ko-KR" altLang="en-US" sz="900"/>
              <a:t>수 있습니다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EB61EC-1C91-5D0C-F9CF-D491B16D4F11}"/>
              </a:ext>
            </a:extLst>
          </p:cNvPr>
          <p:cNvSpPr/>
          <p:nvPr/>
        </p:nvSpPr>
        <p:spPr>
          <a:xfrm>
            <a:off x="8974939" y="223659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D352095-DE3B-8E94-66AA-98DD24D59993}"/>
              </a:ext>
            </a:extLst>
          </p:cNvPr>
          <p:cNvSpPr/>
          <p:nvPr/>
        </p:nvSpPr>
        <p:spPr>
          <a:xfrm>
            <a:off x="639751" y="3844015"/>
            <a:ext cx="1815458" cy="2020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BC95AEF-3184-5A50-749C-D075B8906338}"/>
              </a:ext>
            </a:extLst>
          </p:cNvPr>
          <p:cNvSpPr/>
          <p:nvPr/>
        </p:nvSpPr>
        <p:spPr>
          <a:xfrm>
            <a:off x="372651" y="477452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0292F7-4ED8-09DD-EDBC-9E8EC1209561}"/>
              </a:ext>
            </a:extLst>
          </p:cNvPr>
          <p:cNvSpPr txBox="1"/>
          <p:nvPr/>
        </p:nvSpPr>
        <p:spPr>
          <a:xfrm>
            <a:off x="9134375" y="2716288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</a:t>
            </a:r>
            <a:r>
              <a:rPr lang="en-US" altLang="ko-KR" sz="900"/>
              <a:t>STATUS] Available</a:t>
            </a:r>
            <a:r>
              <a:rPr lang="ko-KR" altLang="en-US" sz="900"/>
              <a:t> </a:t>
            </a:r>
            <a:r>
              <a:rPr lang="en-US" altLang="ko-KR" sz="900" dirty="0"/>
              <a:t>to</a:t>
            </a:r>
            <a:r>
              <a:rPr lang="ko-KR" altLang="en-US" sz="900" dirty="0"/>
              <a:t> </a:t>
            </a:r>
            <a:r>
              <a:rPr lang="en-US" altLang="ko-KR" sz="900" dirty="0"/>
              <a:t>buy</a:t>
            </a:r>
            <a:r>
              <a:rPr lang="ko-KR" altLang="en-US" sz="900" dirty="0"/>
              <a:t> 상품만 보여집니다</a:t>
            </a:r>
            <a:r>
              <a:rPr lang="en-US" altLang="ko-KR" sz="900" dirty="0"/>
              <a:t>.</a:t>
            </a:r>
          </a:p>
          <a:p>
            <a:r>
              <a:rPr lang="en-US" altLang="ko-KR" sz="900"/>
              <a:t>[PRICE] </a:t>
            </a:r>
            <a:r>
              <a:rPr lang="ko-KR" altLang="en-US" sz="900"/>
              <a:t>원하는 </a:t>
            </a:r>
            <a:r>
              <a:rPr lang="ko-KR" altLang="en-US" sz="900" dirty="0"/>
              <a:t>가격</a:t>
            </a:r>
            <a:r>
              <a:rPr lang="en-US" altLang="ko-KR" sz="900" dirty="0"/>
              <a:t>(BNB)</a:t>
            </a:r>
            <a:r>
              <a:rPr lang="ko-KR" altLang="en-US" sz="900" dirty="0"/>
              <a:t>을 설정하여 </a:t>
            </a:r>
            <a:r>
              <a:rPr lang="en-US" altLang="ko-KR" sz="900" dirty="0"/>
              <a:t>APPLY </a:t>
            </a:r>
            <a:r>
              <a:rPr lang="ko-KR" altLang="en-US" sz="900" dirty="0"/>
              <a:t>후 </a:t>
            </a:r>
            <a:r>
              <a:rPr lang="ko-KR" altLang="en-US" sz="900" dirty="0" err="1"/>
              <a:t>가격별</a:t>
            </a:r>
            <a:r>
              <a:rPr lang="ko-KR" altLang="en-US" sz="900" dirty="0"/>
              <a:t> 검색 결과를 만들 수 있습니다</a:t>
            </a:r>
            <a:r>
              <a:rPr lang="en-US" altLang="ko-KR" sz="900" dirty="0"/>
              <a:t>.</a:t>
            </a:r>
          </a:p>
          <a:p>
            <a:r>
              <a:rPr lang="en-US" altLang="ko-KR" sz="900"/>
              <a:t>[QUANTITY] Single </a:t>
            </a:r>
            <a:r>
              <a:rPr lang="en-US" altLang="ko-KR" sz="900" dirty="0"/>
              <a:t>NFT Item</a:t>
            </a:r>
            <a:r>
              <a:rPr lang="ko-KR" altLang="en-US" sz="900" dirty="0"/>
              <a:t>를 검색합니다</a:t>
            </a:r>
            <a:r>
              <a:rPr lang="en-US" altLang="ko-KR" sz="900" dirty="0"/>
              <a:t>.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9FEDB9C-8EAF-C67D-DBCF-6320600DCB69}"/>
              </a:ext>
            </a:extLst>
          </p:cNvPr>
          <p:cNvSpPr/>
          <p:nvPr/>
        </p:nvSpPr>
        <p:spPr>
          <a:xfrm>
            <a:off x="8974939" y="274280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37102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1647102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FA57E14-814A-C0BB-479C-D958BCFD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17" y="1003321"/>
            <a:ext cx="5719555" cy="512601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35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95B035-5199-5341-65C0-E86D9738584B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[MAKE </a:t>
            </a:r>
            <a:r>
              <a:rPr lang="en-US" altLang="ko-KR" sz="900"/>
              <a:t>OFFER]</a:t>
            </a:r>
            <a:r>
              <a:rPr lang="ko-KR" altLang="en-US" sz="900"/>
              <a:t>를 클릭하면 </a:t>
            </a:r>
            <a:r>
              <a:rPr lang="en-US" altLang="ko-KR" sz="900"/>
              <a:t>NFT</a:t>
            </a:r>
            <a:r>
              <a:rPr lang="ko-KR" altLang="en-US" sz="900"/>
              <a:t> </a:t>
            </a:r>
            <a:r>
              <a:rPr lang="ko-KR" altLang="en-US" sz="900" dirty="0"/>
              <a:t>보유자에게 판매 </a:t>
            </a:r>
            <a:r>
              <a:rPr lang="ko-KR" altLang="en-US" sz="900"/>
              <a:t>가격을 제안할 수 있습니다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DC98462-320B-DF60-2DE9-56D6D49678C5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D8C202-3A8E-123E-0500-BCA57BF27507}"/>
              </a:ext>
            </a:extLst>
          </p:cNvPr>
          <p:cNvSpPr txBox="1"/>
          <p:nvPr/>
        </p:nvSpPr>
        <p:spPr>
          <a:xfrm>
            <a:off x="9134375" y="1568411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[Please suggest a price]</a:t>
            </a:r>
            <a:r>
              <a:rPr lang="ko-KR" altLang="en-US" sz="900" dirty="0"/>
              <a:t>에서</a:t>
            </a:r>
            <a:r>
              <a:rPr lang="en-US" altLang="ko-KR" sz="900" dirty="0"/>
              <a:t> </a:t>
            </a:r>
            <a:r>
              <a:rPr lang="ko-KR" altLang="en-US" sz="900" dirty="0"/>
              <a:t>구매하고 싶은 가격을 입력하여 입찰할 수 </a:t>
            </a:r>
            <a:r>
              <a:rPr lang="ko-KR" altLang="en-US" sz="900"/>
              <a:t>있습니다</a:t>
            </a:r>
            <a:r>
              <a:rPr lang="en-US" altLang="ko-KR" sz="900"/>
              <a:t>. [MAKE OFFER]</a:t>
            </a:r>
            <a:r>
              <a:rPr lang="ko-KR" altLang="en-US" sz="900"/>
              <a:t>를 하기 위해서는 </a:t>
            </a:r>
            <a:r>
              <a:rPr lang="en-US" altLang="ko-KR" sz="900"/>
              <a:t>WBNB</a:t>
            </a:r>
            <a:r>
              <a:rPr lang="ko-KR" altLang="en-US" sz="900"/>
              <a:t>가 있어야 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1D8D5BD-0314-9A15-E8CF-73B787713316}"/>
              </a:ext>
            </a:extLst>
          </p:cNvPr>
          <p:cNvSpPr/>
          <p:nvPr/>
        </p:nvSpPr>
        <p:spPr>
          <a:xfrm>
            <a:off x="8974939" y="159492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B58624-E942-3675-97C3-5540C3CE08B7}"/>
              </a:ext>
            </a:extLst>
          </p:cNvPr>
          <p:cNvSpPr txBox="1"/>
          <p:nvPr/>
        </p:nvSpPr>
        <p:spPr>
          <a:xfrm>
            <a:off x="9134375" y="2142104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[Proposal]</a:t>
            </a:r>
            <a:r>
              <a:rPr lang="ko-KR" altLang="en-US" sz="900" dirty="0"/>
              <a:t>을 클릭 시 판매 제안이 완료되며</a:t>
            </a:r>
            <a:r>
              <a:rPr lang="en-US" altLang="ko-KR" sz="900" dirty="0"/>
              <a:t>, </a:t>
            </a:r>
            <a:r>
              <a:rPr lang="ko-KR" altLang="en-US" sz="900" dirty="0"/>
              <a:t>이후 판매자가 </a:t>
            </a:r>
            <a:r>
              <a:rPr lang="en-US" altLang="ko-KR" sz="900" dirty="0"/>
              <a:t>Offer</a:t>
            </a:r>
            <a:r>
              <a:rPr lang="ko-KR" altLang="en-US" sz="900" dirty="0"/>
              <a:t>를 수락하면 해당 </a:t>
            </a:r>
            <a:r>
              <a:rPr lang="en-US" altLang="ko-KR" sz="900" dirty="0"/>
              <a:t>NFT Item </a:t>
            </a:r>
            <a:r>
              <a:rPr lang="ko-KR" altLang="en-US" sz="900" dirty="0"/>
              <a:t>구매가 완료됩니다</a:t>
            </a:r>
            <a:r>
              <a:rPr lang="en-US" altLang="ko-KR" sz="900" dirty="0"/>
              <a:t>.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9ECFB09-A053-8187-4CF4-9A0C699C63FC}"/>
              </a:ext>
            </a:extLst>
          </p:cNvPr>
          <p:cNvSpPr/>
          <p:nvPr/>
        </p:nvSpPr>
        <p:spPr>
          <a:xfrm>
            <a:off x="8974939" y="216820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6FC21A-7242-9BEF-589A-E762C973DA36}"/>
              </a:ext>
            </a:extLst>
          </p:cNvPr>
          <p:cNvSpPr/>
          <p:nvPr/>
        </p:nvSpPr>
        <p:spPr>
          <a:xfrm>
            <a:off x="2303815" y="4787930"/>
            <a:ext cx="3958680" cy="8477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311BF9-158F-EA85-1EAB-3F05DBD49564}"/>
              </a:ext>
            </a:extLst>
          </p:cNvPr>
          <p:cNvSpPr/>
          <p:nvPr/>
        </p:nvSpPr>
        <p:spPr>
          <a:xfrm>
            <a:off x="2088701" y="506917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E80E095-A453-E0BC-2A58-A1ACAD033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4938" r="3461" b="2648"/>
          <a:stretch/>
        </p:blipFill>
        <p:spPr>
          <a:xfrm>
            <a:off x="5244362" y="2712041"/>
            <a:ext cx="2920469" cy="17265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A0FCEEB2-A697-C08A-4FC3-75881E16F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93585" y="3479697"/>
            <a:ext cx="1473634" cy="1175099"/>
          </a:xfrm>
          <a:prstGeom prst="bentConnector3">
            <a:avLst>
              <a:gd name="adj1" fmla="val 10009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C649344-B99B-2AB7-7A5C-9657AE64546B}"/>
              </a:ext>
            </a:extLst>
          </p:cNvPr>
          <p:cNvSpPr/>
          <p:nvPr/>
        </p:nvSpPr>
        <p:spPr>
          <a:xfrm>
            <a:off x="5274873" y="3615086"/>
            <a:ext cx="2854496" cy="4388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4578A10-1660-A4BC-24F1-C065719F0071}"/>
              </a:ext>
            </a:extLst>
          </p:cNvPr>
          <p:cNvSpPr/>
          <p:nvPr/>
        </p:nvSpPr>
        <p:spPr>
          <a:xfrm>
            <a:off x="5084926" y="373079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B766F09-0E6A-27A1-5BC3-1BD5087B0344}"/>
              </a:ext>
            </a:extLst>
          </p:cNvPr>
          <p:cNvSpPr/>
          <p:nvPr/>
        </p:nvSpPr>
        <p:spPr>
          <a:xfrm>
            <a:off x="5274873" y="4104301"/>
            <a:ext cx="2854496" cy="232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C3D564D-0F32-6641-B06A-39514EC1EE26}"/>
              </a:ext>
            </a:extLst>
          </p:cNvPr>
          <p:cNvSpPr/>
          <p:nvPr/>
        </p:nvSpPr>
        <p:spPr>
          <a:xfrm>
            <a:off x="5084926" y="412960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EBA75-B4BE-AB01-97D3-AA0BBD02B045}"/>
              </a:ext>
            </a:extLst>
          </p:cNvPr>
          <p:cNvSpPr txBox="1"/>
          <p:nvPr/>
        </p:nvSpPr>
        <p:spPr>
          <a:xfrm>
            <a:off x="9134375" y="3804097"/>
            <a:ext cx="2722662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MAKE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OFFER</a:t>
            </a:r>
            <a:r>
              <a:rPr lang="ko-KR" altLang="en-US" sz="900" b="1" dirty="0"/>
              <a:t> 기능 소개</a:t>
            </a:r>
            <a:endParaRPr lang="en-US" altLang="ko-KR" sz="900" b="1" dirty="0"/>
          </a:p>
          <a:p>
            <a:endParaRPr lang="en-US" altLang="ko-KR" sz="900" dirty="0"/>
          </a:p>
          <a:p>
            <a:r>
              <a:rPr lang="en-US" altLang="ko-KR" sz="900" dirty="0"/>
              <a:t>MAKE OFFER</a:t>
            </a:r>
            <a:r>
              <a:rPr lang="ko-KR" altLang="en-US" sz="900" dirty="0"/>
              <a:t>는 사용자가 구매하기 원하는 </a:t>
            </a:r>
            <a:r>
              <a:rPr lang="en-US" altLang="ko-KR" sz="900" dirty="0"/>
              <a:t>NFT Item</a:t>
            </a:r>
            <a:r>
              <a:rPr lang="ko-KR" altLang="en-US" sz="900" dirty="0"/>
              <a:t>에 대해 판매금액을 </a:t>
            </a:r>
            <a:r>
              <a:rPr lang="ko-KR" altLang="en-US" sz="900"/>
              <a:t>제안하여 입찰할 </a:t>
            </a:r>
            <a:r>
              <a:rPr lang="ko-KR" altLang="en-US" sz="900" dirty="0"/>
              <a:t>수 있는 기능입니다</a:t>
            </a:r>
            <a:r>
              <a:rPr lang="en-US" altLang="ko-KR" sz="900" dirty="0"/>
              <a:t>. </a:t>
            </a:r>
          </a:p>
          <a:p>
            <a:endParaRPr lang="en-US" altLang="ko-KR" sz="900" dirty="0"/>
          </a:p>
          <a:p>
            <a:r>
              <a:rPr lang="ko-KR" altLang="en-US" sz="900"/>
              <a:t>최소 </a:t>
            </a:r>
            <a:r>
              <a:rPr lang="ko-KR" altLang="en-US" sz="900" dirty="0"/>
              <a:t>제안 금액은 </a:t>
            </a:r>
            <a:r>
              <a:rPr lang="en-US" altLang="ko-KR" sz="900" dirty="0"/>
              <a:t>0.0002 </a:t>
            </a:r>
            <a:r>
              <a:rPr lang="en-US" altLang="ko-KR" sz="900"/>
              <a:t>WBNB </a:t>
            </a:r>
            <a:r>
              <a:rPr lang="ko-KR" altLang="en-US" sz="900"/>
              <a:t>입니다</a:t>
            </a:r>
            <a:r>
              <a:rPr lang="en-US" altLang="ko-KR" sz="900"/>
              <a:t>.</a:t>
            </a:r>
            <a:endParaRPr lang="ko-KR" altLang="en-US" sz="900" dirty="0"/>
          </a:p>
          <a:p>
            <a:endParaRPr lang="en-US" altLang="ko-KR" sz="900" dirty="0"/>
          </a:p>
          <a:p>
            <a:r>
              <a:rPr lang="en-US" altLang="ko-KR" sz="900" dirty="0"/>
              <a:t>[MAKE OFFER] </a:t>
            </a:r>
            <a:r>
              <a:rPr lang="ko-KR" altLang="en-US" sz="900" dirty="0"/>
              <a:t>버튼만 표시되는 경우는 판매자가  </a:t>
            </a:r>
            <a:r>
              <a:rPr lang="en-US" altLang="ko-KR" sz="900" dirty="0"/>
              <a:t>[</a:t>
            </a:r>
            <a:r>
              <a:rPr lang="ko-KR" altLang="en-US" sz="900" dirty="0" err="1"/>
              <a:t>고정가</a:t>
            </a:r>
            <a:r>
              <a:rPr lang="ko-KR" altLang="en-US" sz="900" dirty="0"/>
              <a:t> 판매</a:t>
            </a:r>
            <a:r>
              <a:rPr lang="en-US" altLang="ko-KR" sz="900" dirty="0"/>
              <a:t>]</a:t>
            </a:r>
            <a:r>
              <a:rPr lang="ko-KR" altLang="en-US" sz="900" dirty="0"/>
              <a:t> 또는 </a:t>
            </a:r>
            <a:r>
              <a:rPr lang="en-US" altLang="ko-KR" sz="900" dirty="0"/>
              <a:t>[</a:t>
            </a:r>
            <a:r>
              <a:rPr lang="ko-KR" altLang="en-US" sz="900" dirty="0"/>
              <a:t>경매</a:t>
            </a:r>
            <a:r>
              <a:rPr lang="en-US" altLang="ko-KR" sz="900" dirty="0"/>
              <a:t>]</a:t>
            </a:r>
            <a:r>
              <a:rPr lang="ko-KR" altLang="en-US" sz="900" dirty="0"/>
              <a:t>설정을 하지 않은 경우입니다</a:t>
            </a:r>
            <a:r>
              <a:rPr lang="en-US" altLang="ko-KR" sz="900" dirty="0"/>
              <a:t>. </a:t>
            </a:r>
          </a:p>
          <a:p>
            <a:endParaRPr lang="en-US" altLang="ko-KR" sz="900" dirty="0"/>
          </a:p>
          <a:p>
            <a:r>
              <a:rPr lang="en-US" altLang="ko-KR" sz="900" dirty="0"/>
              <a:t>MAKE OFFER </a:t>
            </a:r>
            <a:r>
              <a:rPr lang="ko-KR" altLang="en-US" sz="900" dirty="0"/>
              <a:t>후 </a:t>
            </a:r>
            <a:r>
              <a:rPr lang="en-US" altLang="ko-KR" sz="900" dirty="0"/>
              <a:t>NFT </a:t>
            </a:r>
            <a:r>
              <a:rPr lang="ko-KR" altLang="en-US" sz="900" dirty="0"/>
              <a:t>보유자가 </a:t>
            </a:r>
            <a:r>
              <a:rPr lang="en-US" altLang="ko-KR" sz="900" dirty="0"/>
              <a:t>OFFER</a:t>
            </a:r>
            <a:r>
              <a:rPr lang="ko-KR" altLang="en-US" sz="900" dirty="0"/>
              <a:t>를 수락하면 해당 </a:t>
            </a:r>
            <a:r>
              <a:rPr lang="en-US" altLang="ko-KR" sz="900" dirty="0"/>
              <a:t>NFT Item </a:t>
            </a:r>
            <a:r>
              <a:rPr lang="ko-KR" altLang="en-US" sz="900" dirty="0"/>
              <a:t>구매가 완료됩니다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72611-4F9C-A807-48E4-ABA78432C3AB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Buy Item  l  </a:t>
            </a:r>
            <a:r>
              <a:rPr lang="en-US" altLang="ko-KR" dirty="0"/>
              <a:t>MARKETPLACE &gt; Item &gt; MAKE OFFER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6C1C11-12C1-FBC1-D0C2-4EC8FC09E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495" y="1066326"/>
            <a:ext cx="2913732" cy="2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05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2F9E388D-C922-2570-AB80-28EACBC7B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51" y="1912270"/>
            <a:ext cx="8049623" cy="32598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36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95B035-5199-5341-65C0-E86D9738584B}"/>
              </a:ext>
            </a:extLst>
          </p:cNvPr>
          <p:cNvSpPr txBox="1"/>
          <p:nvPr/>
        </p:nvSpPr>
        <p:spPr>
          <a:xfrm>
            <a:off x="9134375" y="1021234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[SALES ENDS</a:t>
            </a:r>
            <a:r>
              <a:rPr lang="en-US" altLang="ko-KR" sz="900"/>
              <a:t>] </a:t>
            </a:r>
            <a:r>
              <a:rPr lang="ko-KR" altLang="en-US" sz="900"/>
              <a:t>보유자가 판매등록을 할 경우 표시되며</a:t>
            </a:r>
            <a:r>
              <a:rPr lang="en-US" altLang="ko-KR" sz="900"/>
              <a:t>, </a:t>
            </a:r>
            <a:r>
              <a:rPr lang="ko-KR" altLang="en-US" sz="900"/>
              <a:t>판매 </a:t>
            </a:r>
            <a:r>
              <a:rPr lang="ko-KR" altLang="en-US" sz="900" dirty="0"/>
              <a:t>기간에 대한 정보</a:t>
            </a:r>
            <a:r>
              <a:rPr lang="en-US" altLang="ko-KR" sz="900" dirty="0"/>
              <a:t>(Day, Hours, Minutes, </a:t>
            </a:r>
            <a:r>
              <a:rPr lang="en-US" altLang="ko-KR" sz="900"/>
              <a:t>Seconds)</a:t>
            </a:r>
            <a:r>
              <a:rPr lang="ko-KR" altLang="en-US" sz="900"/>
              <a:t>를 확인할 수 있습니다</a:t>
            </a:r>
            <a:r>
              <a:rPr lang="en-US" altLang="ko-KR" sz="900"/>
              <a:t>.  </a:t>
            </a:r>
            <a:endParaRPr lang="en-US" altLang="ko-KR" sz="9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DC98462-320B-DF60-2DE9-56D6D49678C5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D8C202-3A8E-123E-0500-BCA57BF27507}"/>
              </a:ext>
            </a:extLst>
          </p:cNvPr>
          <p:cNvSpPr txBox="1"/>
          <p:nvPr/>
        </p:nvSpPr>
        <p:spPr>
          <a:xfrm>
            <a:off x="9134375" y="1649056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[CURRENT PRICE]</a:t>
            </a:r>
            <a:r>
              <a:rPr lang="ko-KR" altLang="en-US" sz="900" dirty="0"/>
              <a:t>에서는 해당 </a:t>
            </a:r>
            <a:r>
              <a:rPr lang="en-US" altLang="ko-KR" sz="900" dirty="0"/>
              <a:t>NFT</a:t>
            </a:r>
            <a:r>
              <a:rPr lang="ko-KR" altLang="en-US" sz="900" dirty="0"/>
              <a:t>의 판매 가격</a:t>
            </a:r>
            <a:r>
              <a:rPr lang="en-US" altLang="ko-KR" sz="900" dirty="0"/>
              <a:t>(BNB)</a:t>
            </a:r>
            <a:r>
              <a:rPr lang="ko-KR" altLang="en-US" sz="900" dirty="0"/>
              <a:t>과 가격 연동 환산 금액</a:t>
            </a:r>
            <a:r>
              <a:rPr lang="en-US" altLang="ko-KR" sz="900" dirty="0"/>
              <a:t>($)</a:t>
            </a:r>
            <a:r>
              <a:rPr lang="ko-KR" altLang="en-US" sz="900" dirty="0"/>
              <a:t>이 </a:t>
            </a:r>
            <a:r>
              <a:rPr lang="ko-KR" altLang="en-US" sz="900"/>
              <a:t>노출됩니다</a:t>
            </a:r>
            <a:r>
              <a:rPr lang="en-US" altLang="ko-KR" sz="900"/>
              <a:t>. </a:t>
            </a:r>
            <a:r>
              <a:rPr lang="ko-KR" altLang="en-US" sz="900"/>
              <a:t>고정가 판매일 경우 </a:t>
            </a:r>
            <a:r>
              <a:rPr lang="en-US" altLang="ko-KR" sz="900"/>
              <a:t>ON GENERAL SALE, </a:t>
            </a:r>
            <a:r>
              <a:rPr lang="ko-KR" altLang="en-US" sz="900"/>
              <a:t>경매일 경우 </a:t>
            </a:r>
            <a:r>
              <a:rPr lang="en-US" altLang="ko-KR" sz="900"/>
              <a:t>AUCTION IN PROGRESS</a:t>
            </a:r>
            <a:r>
              <a:rPr lang="ko-KR" altLang="en-US" sz="900"/>
              <a:t>가 표시됩니다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1D8D5BD-0314-9A15-E8CF-73B787713316}"/>
              </a:ext>
            </a:extLst>
          </p:cNvPr>
          <p:cNvSpPr/>
          <p:nvPr/>
        </p:nvSpPr>
        <p:spPr>
          <a:xfrm>
            <a:off x="8974939" y="170073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A5DB8C-E1E0-300D-70DE-FFB733B9829C}"/>
              </a:ext>
            </a:extLst>
          </p:cNvPr>
          <p:cNvSpPr/>
          <p:nvPr/>
        </p:nvSpPr>
        <p:spPr>
          <a:xfrm>
            <a:off x="2550249" y="2035619"/>
            <a:ext cx="5729685" cy="1294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7B129E-48FE-B2CF-1092-8E7663CDAAE7}"/>
              </a:ext>
            </a:extLst>
          </p:cNvPr>
          <p:cNvSpPr/>
          <p:nvPr/>
        </p:nvSpPr>
        <p:spPr>
          <a:xfrm>
            <a:off x="2335135" y="256040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9FE870-AE0D-0D14-6A03-5F0B3D7EE03D}"/>
              </a:ext>
            </a:extLst>
          </p:cNvPr>
          <p:cNvSpPr/>
          <p:nvPr/>
        </p:nvSpPr>
        <p:spPr>
          <a:xfrm>
            <a:off x="2550249" y="3448259"/>
            <a:ext cx="5729685" cy="9623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DE2C5B-ABA1-90B7-506B-6236548F8556}"/>
              </a:ext>
            </a:extLst>
          </p:cNvPr>
          <p:cNvSpPr/>
          <p:nvPr/>
        </p:nvSpPr>
        <p:spPr>
          <a:xfrm>
            <a:off x="2335135" y="384970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8B3DD1-0599-9A8B-ADDF-E0F5B2A113BC}"/>
              </a:ext>
            </a:extLst>
          </p:cNvPr>
          <p:cNvSpPr/>
          <p:nvPr/>
        </p:nvSpPr>
        <p:spPr>
          <a:xfrm>
            <a:off x="2550249" y="4455160"/>
            <a:ext cx="2852261" cy="2762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5E5FCD-FD0D-3FF6-095E-2BB8335C1FC6}"/>
              </a:ext>
            </a:extLst>
          </p:cNvPr>
          <p:cNvSpPr/>
          <p:nvPr/>
        </p:nvSpPr>
        <p:spPr>
          <a:xfrm>
            <a:off x="5438712" y="4453587"/>
            <a:ext cx="2841222" cy="2762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9B9B137-3C82-5C6D-43E9-8601AFF30FD7}"/>
              </a:ext>
            </a:extLst>
          </p:cNvPr>
          <p:cNvSpPr/>
          <p:nvPr/>
        </p:nvSpPr>
        <p:spPr>
          <a:xfrm>
            <a:off x="2331832" y="450359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B53AF0E-894C-C5BC-3D05-0B16AA399D4A}"/>
              </a:ext>
            </a:extLst>
          </p:cNvPr>
          <p:cNvSpPr/>
          <p:nvPr/>
        </p:nvSpPr>
        <p:spPr>
          <a:xfrm>
            <a:off x="8360551" y="450359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823D15-560A-A299-B746-815143837DA9}"/>
              </a:ext>
            </a:extLst>
          </p:cNvPr>
          <p:cNvSpPr txBox="1"/>
          <p:nvPr/>
        </p:nvSpPr>
        <p:spPr>
          <a:xfrm>
            <a:off x="9134375" y="2326133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[BUY NOW]</a:t>
            </a:r>
            <a:r>
              <a:rPr lang="ko-KR" altLang="en-US" sz="900" dirty="0"/>
              <a:t> 클릭 시 판매자가 등록한 고정가로 즉시 구매를 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56013AA-EEF5-411E-6020-F9F72660CDAE}"/>
              </a:ext>
            </a:extLst>
          </p:cNvPr>
          <p:cNvSpPr/>
          <p:nvPr/>
        </p:nvSpPr>
        <p:spPr>
          <a:xfrm>
            <a:off x="8974939" y="237781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6C4DA-7755-EFA4-268A-4E2DF79E3842}"/>
              </a:ext>
            </a:extLst>
          </p:cNvPr>
          <p:cNvSpPr txBox="1"/>
          <p:nvPr/>
        </p:nvSpPr>
        <p:spPr>
          <a:xfrm>
            <a:off x="9134375" y="3006293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[MAKE OFFER]</a:t>
            </a:r>
            <a:r>
              <a:rPr lang="ko-KR" altLang="en-US" sz="900" dirty="0"/>
              <a:t> 클릭 시 판매 가격을 제안할 수 있습니다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36EB501-CD9D-1C32-04BA-293476563A7D}"/>
              </a:ext>
            </a:extLst>
          </p:cNvPr>
          <p:cNvSpPr/>
          <p:nvPr/>
        </p:nvSpPr>
        <p:spPr>
          <a:xfrm>
            <a:off x="8974939" y="305797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F38CFF-EF7B-EE07-4E78-AEE87A2AD08E}"/>
              </a:ext>
            </a:extLst>
          </p:cNvPr>
          <p:cNvSpPr txBox="1"/>
          <p:nvPr/>
        </p:nvSpPr>
        <p:spPr>
          <a:xfrm>
            <a:off x="9134375" y="3804097"/>
            <a:ext cx="2722662" cy="1338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BUY NOW</a:t>
            </a:r>
            <a:r>
              <a:rPr lang="ko-KR" altLang="en-US" sz="900" b="1" dirty="0"/>
              <a:t> 기능 소개</a:t>
            </a:r>
            <a:endParaRPr lang="en-US" altLang="ko-KR" sz="900" b="1" dirty="0"/>
          </a:p>
          <a:p>
            <a:endParaRPr lang="en-US" altLang="ko-KR" sz="900" dirty="0"/>
          </a:p>
          <a:p>
            <a:r>
              <a:rPr lang="en-US" altLang="ko-KR" sz="900" dirty="0"/>
              <a:t>[BUY NOW] </a:t>
            </a:r>
            <a:r>
              <a:rPr lang="ko-KR" altLang="en-US" sz="900" dirty="0"/>
              <a:t>버튼은 판매자가 </a:t>
            </a:r>
            <a:r>
              <a:rPr lang="ko-KR" altLang="en-US" sz="900" dirty="0" err="1"/>
              <a:t>고정가</a:t>
            </a:r>
            <a:r>
              <a:rPr lang="ko-KR" altLang="en-US" sz="900" dirty="0"/>
              <a:t> 판매로 등록할 경우 표시되며</a:t>
            </a:r>
            <a:r>
              <a:rPr lang="en-US" altLang="ko-KR" sz="900" dirty="0"/>
              <a:t>, </a:t>
            </a:r>
            <a:r>
              <a:rPr lang="ko-KR" altLang="en-US" sz="900" dirty="0"/>
              <a:t>판매자가 등록한 </a:t>
            </a:r>
            <a:r>
              <a:rPr lang="en-US" altLang="ko-KR" sz="900" dirty="0"/>
              <a:t>NFT </a:t>
            </a:r>
            <a:r>
              <a:rPr lang="ko-KR" altLang="en-US" sz="900" dirty="0"/>
              <a:t>아이템을 즉시구매 할 수 있는 기능입니다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en-US" altLang="ko-KR" sz="900" dirty="0"/>
              <a:t>[BUY NOW] </a:t>
            </a:r>
            <a:r>
              <a:rPr lang="ko-KR" altLang="en-US" sz="900" dirty="0"/>
              <a:t>버튼을 누르면 판매자가 설정한 가격</a:t>
            </a:r>
            <a:r>
              <a:rPr lang="en-US" altLang="ko-KR" sz="900" dirty="0"/>
              <a:t>(BNB)</a:t>
            </a:r>
            <a:r>
              <a:rPr lang="ko-KR" altLang="en-US" sz="900" dirty="0"/>
              <a:t>에 맞춰 </a:t>
            </a:r>
            <a:r>
              <a:rPr lang="en-US" altLang="ko-KR" sz="900" dirty="0"/>
              <a:t>NFT </a:t>
            </a:r>
            <a:r>
              <a:rPr lang="ko-KR" altLang="en-US" sz="900" dirty="0"/>
              <a:t>아이템을 구매할 수 있습니다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DBCD37-21BE-8A52-3D36-84727660D51A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Buy Item  l  </a:t>
            </a:r>
            <a:r>
              <a:rPr lang="en-US" altLang="ko-KR"/>
              <a:t>MARKETPLACE &gt; Item &gt; BUY NOW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851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43E6E15-7770-7C49-EF49-1B511A10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472256"/>
            <a:ext cx="6927261" cy="45148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37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A5DB8C-E1E0-300D-70DE-FFB733B9829C}"/>
              </a:ext>
            </a:extLst>
          </p:cNvPr>
          <p:cNvSpPr/>
          <p:nvPr/>
        </p:nvSpPr>
        <p:spPr>
          <a:xfrm>
            <a:off x="2875523" y="3388658"/>
            <a:ext cx="5042338" cy="11959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7B129E-48FE-B2CF-1092-8E7663CDAAE7}"/>
              </a:ext>
            </a:extLst>
          </p:cNvPr>
          <p:cNvSpPr/>
          <p:nvPr/>
        </p:nvSpPr>
        <p:spPr>
          <a:xfrm>
            <a:off x="2660409" y="390690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9FE870-AE0D-0D14-6A03-5F0B3D7EE03D}"/>
              </a:ext>
            </a:extLst>
          </p:cNvPr>
          <p:cNvSpPr/>
          <p:nvPr/>
        </p:nvSpPr>
        <p:spPr>
          <a:xfrm>
            <a:off x="2875523" y="4647455"/>
            <a:ext cx="5042338" cy="8103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DE2C5B-ABA1-90B7-506B-6236548F8556}"/>
              </a:ext>
            </a:extLst>
          </p:cNvPr>
          <p:cNvSpPr/>
          <p:nvPr/>
        </p:nvSpPr>
        <p:spPr>
          <a:xfrm>
            <a:off x="2660409" y="497292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68B31C-3853-48DD-CD20-950DED690286}"/>
              </a:ext>
            </a:extLst>
          </p:cNvPr>
          <p:cNvSpPr/>
          <p:nvPr/>
        </p:nvSpPr>
        <p:spPr>
          <a:xfrm>
            <a:off x="2875523" y="5505449"/>
            <a:ext cx="2506102" cy="2854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D6CB8B-6221-964D-83DA-D70FE5D056DF}"/>
              </a:ext>
            </a:extLst>
          </p:cNvPr>
          <p:cNvSpPr/>
          <p:nvPr/>
        </p:nvSpPr>
        <p:spPr>
          <a:xfrm>
            <a:off x="5429250" y="5505449"/>
            <a:ext cx="2488611" cy="2854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E14668E-16D5-DC64-4163-28FB96C611B1}"/>
              </a:ext>
            </a:extLst>
          </p:cNvPr>
          <p:cNvSpPr/>
          <p:nvPr/>
        </p:nvSpPr>
        <p:spPr>
          <a:xfrm>
            <a:off x="2660409" y="556847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2BCEB112-D42B-B95B-1032-7A7026ABA96D}"/>
              </a:ext>
            </a:extLst>
          </p:cNvPr>
          <p:cNvSpPr/>
          <p:nvPr/>
        </p:nvSpPr>
        <p:spPr>
          <a:xfrm>
            <a:off x="7973539" y="556847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E72CB0-5836-92BD-107A-B550D36B680D}"/>
              </a:ext>
            </a:extLst>
          </p:cNvPr>
          <p:cNvSpPr txBox="1"/>
          <p:nvPr/>
        </p:nvSpPr>
        <p:spPr>
          <a:xfrm>
            <a:off x="9134375" y="3804097"/>
            <a:ext cx="2722662" cy="216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PLACE A BID </a:t>
            </a:r>
            <a:r>
              <a:rPr lang="ko-KR" altLang="en-US" sz="900" b="1" dirty="0"/>
              <a:t>기능 소개</a:t>
            </a:r>
            <a:endParaRPr lang="en-US" altLang="ko-KR" sz="900" b="1" dirty="0"/>
          </a:p>
          <a:p>
            <a:endParaRPr lang="en-US" altLang="ko-KR" sz="900" dirty="0"/>
          </a:p>
          <a:p>
            <a:r>
              <a:rPr lang="en-US" altLang="ko-KR" sz="900"/>
              <a:t>[PLACE A BID] </a:t>
            </a:r>
            <a:r>
              <a:rPr lang="ko-KR" altLang="en-US" sz="900"/>
              <a:t>버튼은 판매자 경매로 해당상품 판매를 등록할 경우 표시되며</a:t>
            </a:r>
            <a:r>
              <a:rPr lang="en-US" altLang="ko-KR" sz="900"/>
              <a:t>, </a:t>
            </a:r>
            <a:r>
              <a:rPr lang="ko-KR" altLang="en-US" sz="900"/>
              <a:t>해당 버튼을 눌러 판매자가 </a:t>
            </a:r>
            <a:r>
              <a:rPr lang="ko-KR" altLang="en-US" sz="900" dirty="0"/>
              <a:t>등록한 경매에 참여할 </a:t>
            </a:r>
            <a:r>
              <a:rPr lang="ko-KR" altLang="en-US" sz="900"/>
              <a:t>수 있습니다</a:t>
            </a:r>
            <a:r>
              <a:rPr lang="en-US" altLang="ko-KR" sz="900"/>
              <a:t>. </a:t>
            </a:r>
          </a:p>
          <a:p>
            <a:endParaRPr lang="en-US" altLang="ko-KR" sz="900"/>
          </a:p>
          <a:p>
            <a:r>
              <a:rPr lang="en-US" altLang="ko-KR" sz="900"/>
              <a:t>[PLACE A BID]</a:t>
            </a:r>
            <a:r>
              <a:rPr lang="ko-KR" altLang="en-US" sz="900"/>
              <a:t> 버튼을 클릭하여 원하는 금액</a:t>
            </a:r>
            <a:r>
              <a:rPr lang="en-US" altLang="ko-KR" sz="900"/>
              <a:t>(BNB)</a:t>
            </a:r>
            <a:r>
              <a:rPr lang="ko-KR" altLang="en-US" sz="900"/>
              <a:t>을 입력한 후 입찰을 신청합니다</a:t>
            </a:r>
            <a:r>
              <a:rPr lang="en-US" altLang="ko-KR" sz="900"/>
              <a:t>. </a:t>
            </a:r>
            <a:r>
              <a:rPr lang="ko-KR" altLang="en-US" sz="900"/>
              <a:t>다만 이미 입찰된 금액보다 높은 금액으로 입찰해야 합니다</a:t>
            </a:r>
            <a:r>
              <a:rPr lang="en-US" altLang="ko-KR" sz="900"/>
              <a:t>. </a:t>
            </a:r>
          </a:p>
          <a:p>
            <a:endParaRPr lang="ko-KR" altLang="en-US" sz="900"/>
          </a:p>
          <a:p>
            <a:r>
              <a:rPr lang="en-US" altLang="ko-KR" sz="900"/>
              <a:t>Item </a:t>
            </a:r>
            <a:r>
              <a:rPr lang="ko-KR" altLang="en-US" sz="900"/>
              <a:t>상세화면 하단의 </a:t>
            </a:r>
            <a:r>
              <a:rPr lang="en-US" altLang="ko-KR" sz="900"/>
              <a:t>[OFFERS]</a:t>
            </a:r>
            <a:r>
              <a:rPr lang="ko-KR" altLang="en-US" sz="900"/>
              <a:t>에서 현재 입찰제안된 금액을 확인할 수 있으며</a:t>
            </a:r>
            <a:r>
              <a:rPr lang="en-US" altLang="ko-KR" sz="900"/>
              <a:t>, </a:t>
            </a:r>
            <a:r>
              <a:rPr lang="ko-KR" altLang="en-US" sz="900"/>
              <a:t>가장 </a:t>
            </a:r>
            <a:r>
              <a:rPr lang="ko-KR" altLang="en-US" sz="900" dirty="0"/>
              <a:t>높은 가격</a:t>
            </a:r>
            <a:r>
              <a:rPr lang="en-US" altLang="ko-KR" sz="900" dirty="0"/>
              <a:t>(BNB)</a:t>
            </a:r>
            <a:r>
              <a:rPr lang="ko-KR" altLang="en-US" sz="900" dirty="0"/>
              <a:t>을 </a:t>
            </a:r>
            <a:r>
              <a:rPr lang="ko-KR" altLang="en-US" sz="900"/>
              <a:t>입찰한 사용자가 </a:t>
            </a:r>
            <a:r>
              <a:rPr lang="en-US" altLang="ko-KR" sz="900" dirty="0"/>
              <a:t>NFT </a:t>
            </a:r>
            <a:r>
              <a:rPr lang="ko-KR" altLang="en-US" sz="900"/>
              <a:t>아이템을 낙찰받을 </a:t>
            </a:r>
            <a:r>
              <a:rPr lang="ko-KR" altLang="en-US" sz="900" dirty="0"/>
              <a:t>수 있습니다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4D749-7605-B15C-B584-9F80B86F8E86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Buy Item  l  </a:t>
            </a:r>
            <a:r>
              <a:rPr lang="en-US" altLang="ko-KR"/>
              <a:t>MARKETPLACE &gt; Item &gt; PLACE A BID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5BC130-8647-3653-FA5D-D16386E33600}"/>
              </a:ext>
            </a:extLst>
          </p:cNvPr>
          <p:cNvSpPr txBox="1"/>
          <p:nvPr/>
        </p:nvSpPr>
        <p:spPr>
          <a:xfrm>
            <a:off x="9134375" y="1021234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[SALES ENDS</a:t>
            </a:r>
            <a:r>
              <a:rPr lang="en-US" altLang="ko-KR" sz="900"/>
              <a:t>] </a:t>
            </a:r>
            <a:r>
              <a:rPr lang="ko-KR" altLang="en-US" sz="900"/>
              <a:t>보유자가 판매등록을 할 경우 표시되며</a:t>
            </a:r>
            <a:r>
              <a:rPr lang="en-US" altLang="ko-KR" sz="900"/>
              <a:t>, </a:t>
            </a:r>
            <a:r>
              <a:rPr lang="ko-KR" altLang="en-US" sz="900"/>
              <a:t>판매 </a:t>
            </a:r>
            <a:r>
              <a:rPr lang="ko-KR" altLang="en-US" sz="900" dirty="0"/>
              <a:t>기간에 대한 정보</a:t>
            </a:r>
            <a:r>
              <a:rPr lang="en-US" altLang="ko-KR" sz="900" dirty="0"/>
              <a:t>(Day, Hours, Minutes, </a:t>
            </a:r>
            <a:r>
              <a:rPr lang="en-US" altLang="ko-KR" sz="900"/>
              <a:t>Seconds)</a:t>
            </a:r>
            <a:r>
              <a:rPr lang="ko-KR" altLang="en-US" sz="900"/>
              <a:t>를 확인할 수 있습니다</a:t>
            </a:r>
            <a:r>
              <a:rPr lang="en-US" altLang="ko-KR" sz="900"/>
              <a:t>.  </a:t>
            </a:r>
            <a:endParaRPr lang="en-US" altLang="ko-KR" sz="9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67C6775-53A1-2EE0-6FE8-D48187DB5A63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2F2726-72C6-9002-D060-D4C13A3DB83A}"/>
              </a:ext>
            </a:extLst>
          </p:cNvPr>
          <p:cNvSpPr txBox="1"/>
          <p:nvPr/>
        </p:nvSpPr>
        <p:spPr>
          <a:xfrm>
            <a:off x="9134375" y="1649056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[CURRENT PRICE]</a:t>
            </a:r>
            <a:r>
              <a:rPr lang="ko-KR" altLang="en-US" sz="900" dirty="0"/>
              <a:t>에서는 해당 </a:t>
            </a:r>
            <a:r>
              <a:rPr lang="en-US" altLang="ko-KR" sz="900" dirty="0"/>
              <a:t>NFT</a:t>
            </a:r>
            <a:r>
              <a:rPr lang="ko-KR" altLang="en-US" sz="900" dirty="0"/>
              <a:t>의 판매 가격</a:t>
            </a:r>
            <a:r>
              <a:rPr lang="en-US" altLang="ko-KR" sz="900" dirty="0"/>
              <a:t>(BNB)</a:t>
            </a:r>
            <a:r>
              <a:rPr lang="ko-KR" altLang="en-US" sz="900" dirty="0"/>
              <a:t>과 가격 연동 환산 금액</a:t>
            </a:r>
            <a:r>
              <a:rPr lang="en-US" altLang="ko-KR" sz="900" dirty="0"/>
              <a:t>($)</a:t>
            </a:r>
            <a:r>
              <a:rPr lang="ko-KR" altLang="en-US" sz="900" dirty="0"/>
              <a:t>이 </a:t>
            </a:r>
            <a:r>
              <a:rPr lang="ko-KR" altLang="en-US" sz="900"/>
              <a:t>노출됩니다</a:t>
            </a:r>
            <a:r>
              <a:rPr lang="en-US" altLang="ko-KR" sz="900"/>
              <a:t>. </a:t>
            </a:r>
            <a:r>
              <a:rPr lang="ko-KR" altLang="en-US" sz="900"/>
              <a:t>고정가 판매일 경우 </a:t>
            </a:r>
            <a:r>
              <a:rPr lang="en-US" altLang="ko-KR" sz="900"/>
              <a:t>ON GENERAL SALE, </a:t>
            </a:r>
            <a:r>
              <a:rPr lang="ko-KR" altLang="en-US" sz="900"/>
              <a:t>경매일 경우 </a:t>
            </a:r>
            <a:r>
              <a:rPr lang="en-US" altLang="ko-KR" sz="900"/>
              <a:t>AUCTION IN PROGRESS</a:t>
            </a:r>
            <a:r>
              <a:rPr lang="ko-KR" altLang="en-US" sz="900"/>
              <a:t>가 표시됩니다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AE6EDE32-B278-0B28-3CCC-C04F02FF5144}"/>
              </a:ext>
            </a:extLst>
          </p:cNvPr>
          <p:cNvSpPr/>
          <p:nvPr/>
        </p:nvSpPr>
        <p:spPr>
          <a:xfrm>
            <a:off x="8974939" y="170073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6E4584-D120-C917-97B2-4AD8D0FF0271}"/>
              </a:ext>
            </a:extLst>
          </p:cNvPr>
          <p:cNvSpPr txBox="1"/>
          <p:nvPr/>
        </p:nvSpPr>
        <p:spPr>
          <a:xfrm>
            <a:off x="9134375" y="2326133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[PLACE A BID]</a:t>
            </a:r>
            <a:r>
              <a:rPr lang="ko-KR" altLang="en-US" sz="900"/>
              <a:t>를 클릭 시 판매자가 설정한 최저금액 이상으로 입찰</a:t>
            </a:r>
            <a:r>
              <a:rPr lang="en-US" altLang="ko-KR" sz="900"/>
              <a:t>(OFFER)</a:t>
            </a:r>
            <a:r>
              <a:rPr lang="ko-KR" altLang="en-US" sz="900"/>
              <a:t> 할 수 있습니다</a:t>
            </a:r>
            <a:r>
              <a:rPr lang="en-US" altLang="ko-KR" sz="900"/>
              <a:t>. </a:t>
            </a:r>
            <a:r>
              <a:rPr lang="ko-KR" altLang="en-US" sz="900"/>
              <a:t>다른 사용자가 입찰한 경우 상대방의 입찰금액보다 커야만 입찰이 가능합니다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949A897-245F-4159-2562-0C710DB4A84E}"/>
              </a:ext>
            </a:extLst>
          </p:cNvPr>
          <p:cNvSpPr/>
          <p:nvPr/>
        </p:nvSpPr>
        <p:spPr>
          <a:xfrm>
            <a:off x="8974939" y="237781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3C5498-B08D-7EAF-B615-D76A2A3CA0FF}"/>
              </a:ext>
            </a:extLst>
          </p:cNvPr>
          <p:cNvSpPr txBox="1"/>
          <p:nvPr/>
        </p:nvSpPr>
        <p:spPr>
          <a:xfrm>
            <a:off x="9134375" y="3006293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[MAKE OFFER]</a:t>
            </a:r>
            <a:r>
              <a:rPr lang="ko-KR" altLang="en-US" sz="900" dirty="0"/>
              <a:t> 클릭 시 판매 가격을 제안할 수 있습니다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ED81538-6BDC-59F3-8A18-881D2DF8176E}"/>
              </a:ext>
            </a:extLst>
          </p:cNvPr>
          <p:cNvSpPr/>
          <p:nvPr/>
        </p:nvSpPr>
        <p:spPr>
          <a:xfrm>
            <a:off x="8974939" y="305797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68813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57D6310-7BEB-A42C-862F-0959E19B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49" y="1021234"/>
            <a:ext cx="4435149" cy="527119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38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A5DB8C-E1E0-300D-70DE-FFB733B9829C}"/>
              </a:ext>
            </a:extLst>
          </p:cNvPr>
          <p:cNvSpPr/>
          <p:nvPr/>
        </p:nvSpPr>
        <p:spPr>
          <a:xfrm>
            <a:off x="2449549" y="1047750"/>
            <a:ext cx="4389430" cy="22396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37B129E-48FE-B2CF-1092-8E7663CDAAE7}"/>
              </a:ext>
            </a:extLst>
          </p:cNvPr>
          <p:cNvSpPr/>
          <p:nvPr/>
        </p:nvSpPr>
        <p:spPr>
          <a:xfrm>
            <a:off x="2225104" y="208159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9FE870-AE0D-0D14-6A03-5F0B3D7EE03D}"/>
              </a:ext>
            </a:extLst>
          </p:cNvPr>
          <p:cNvSpPr/>
          <p:nvPr/>
        </p:nvSpPr>
        <p:spPr>
          <a:xfrm>
            <a:off x="2449549" y="3415612"/>
            <a:ext cx="4389430" cy="15713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0DE2C5B-ABA1-90B7-506B-6236548F8556}"/>
              </a:ext>
            </a:extLst>
          </p:cNvPr>
          <p:cNvSpPr/>
          <p:nvPr/>
        </p:nvSpPr>
        <p:spPr>
          <a:xfrm>
            <a:off x="2225104" y="412159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CA4D0-9FD1-4F50-C599-C5D679862849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[PRICE HISTORY]</a:t>
            </a:r>
            <a:r>
              <a:rPr lang="ko-KR" altLang="en-US" sz="900" dirty="0"/>
              <a:t>에서 해당 </a:t>
            </a:r>
            <a:r>
              <a:rPr lang="en-US" altLang="ko-KR" sz="900" dirty="0"/>
              <a:t>NFT Item</a:t>
            </a:r>
            <a:r>
              <a:rPr lang="ko-KR" altLang="en-US" sz="900" dirty="0"/>
              <a:t>의 과거 체결된 가격 내역을 확인할 수 있습니다</a:t>
            </a:r>
            <a:r>
              <a:rPr lang="en-US" altLang="ko-KR" sz="900" dirty="0"/>
              <a:t>.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5868AB0-B7D1-E7EB-5C83-15A74DD38624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29FA1B-1174-5417-366F-7C6611DA44D1}"/>
              </a:ext>
            </a:extLst>
          </p:cNvPr>
          <p:cNvSpPr txBox="1"/>
          <p:nvPr/>
        </p:nvSpPr>
        <p:spPr>
          <a:xfrm>
            <a:off x="9134375" y="1542088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[NFT INFO]</a:t>
            </a:r>
            <a:r>
              <a:rPr lang="ko-KR" altLang="en-US" sz="900" dirty="0"/>
              <a:t>는 해당 </a:t>
            </a:r>
            <a:r>
              <a:rPr lang="en-US" altLang="ko-KR" sz="900" dirty="0"/>
              <a:t>NFT Item</a:t>
            </a:r>
            <a:r>
              <a:rPr lang="ko-KR" altLang="en-US" sz="900" dirty="0"/>
              <a:t>의 </a:t>
            </a:r>
            <a:r>
              <a:rPr lang="en-US" altLang="ko-KR" sz="900" dirty="0"/>
              <a:t>Content type, NFT Creation date, Grade </a:t>
            </a:r>
            <a:r>
              <a:rPr lang="ko-KR" altLang="en-US" sz="900" dirty="0"/>
              <a:t>같이 아이템의 기본 정보를 </a:t>
            </a:r>
            <a:r>
              <a:rPr lang="en-US" altLang="ko-KR" sz="900" dirty="0"/>
              <a:t>DETAILS</a:t>
            </a:r>
            <a:r>
              <a:rPr lang="ko-KR" altLang="en-US" sz="900" dirty="0"/>
              <a:t>에서 확인할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033A90A-5F6D-F811-669F-91728EF03B49}"/>
              </a:ext>
            </a:extLst>
          </p:cNvPr>
          <p:cNvSpPr/>
          <p:nvPr/>
        </p:nvSpPr>
        <p:spPr>
          <a:xfrm>
            <a:off x="8974939" y="159377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043B7F-BF8D-B5E9-EF7F-DE1678C48119}"/>
              </a:ext>
            </a:extLst>
          </p:cNvPr>
          <p:cNvSpPr txBox="1"/>
          <p:nvPr/>
        </p:nvSpPr>
        <p:spPr>
          <a:xfrm>
            <a:off x="9134375" y="2161310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[OFFER]</a:t>
            </a:r>
            <a:r>
              <a:rPr lang="ko-KR" altLang="en-US" sz="900" dirty="0"/>
              <a:t>에서는 해당 </a:t>
            </a:r>
            <a:r>
              <a:rPr lang="en-US" altLang="ko-KR" sz="900" dirty="0"/>
              <a:t>NFT Item</a:t>
            </a:r>
            <a:r>
              <a:rPr lang="ko-KR" altLang="en-US" sz="900" dirty="0"/>
              <a:t>의 거래 내역 항목을 </a:t>
            </a:r>
            <a:r>
              <a:rPr lang="ko-KR" altLang="en-US" sz="900"/>
              <a:t>보여줍니다</a:t>
            </a:r>
            <a:r>
              <a:rPr lang="en-US" altLang="ko-KR" sz="900"/>
              <a:t>.</a:t>
            </a:r>
            <a:endParaRPr lang="en-US" altLang="ko-KR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4B9F27D4-A3E7-646B-9DE5-FD99711A7BA3}"/>
              </a:ext>
            </a:extLst>
          </p:cNvPr>
          <p:cNvSpPr/>
          <p:nvPr/>
        </p:nvSpPr>
        <p:spPr>
          <a:xfrm>
            <a:off x="8974939" y="221299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C68B31C-3853-48DD-CD20-950DED690286}"/>
              </a:ext>
            </a:extLst>
          </p:cNvPr>
          <p:cNvSpPr/>
          <p:nvPr/>
        </p:nvSpPr>
        <p:spPr>
          <a:xfrm>
            <a:off x="2449548" y="5104342"/>
            <a:ext cx="4389429" cy="1188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E14668E-16D5-DC64-4163-28FB96C611B1}"/>
              </a:ext>
            </a:extLst>
          </p:cNvPr>
          <p:cNvSpPr/>
          <p:nvPr/>
        </p:nvSpPr>
        <p:spPr>
          <a:xfrm>
            <a:off x="2225104" y="561866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4D749-7605-B15C-B584-9F80B86F8E86}"/>
              </a:ext>
            </a:extLst>
          </p:cNvPr>
          <p:cNvSpPr txBox="1"/>
          <p:nvPr/>
        </p:nvSpPr>
        <p:spPr>
          <a:xfrm>
            <a:off x="334962" y="284686"/>
            <a:ext cx="10449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Buy Item  l  </a:t>
            </a:r>
            <a:r>
              <a:rPr lang="en-US" altLang="ko-KR" dirty="0"/>
              <a:t>MARKETPLACE &gt; Item Information(PRICE HISTORY, NFT INFO, OFFERS) 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485943-1800-F8AA-E738-02ADC338C38B}"/>
              </a:ext>
            </a:extLst>
          </p:cNvPr>
          <p:cNvSpPr txBox="1"/>
          <p:nvPr/>
        </p:nvSpPr>
        <p:spPr>
          <a:xfrm>
            <a:off x="9134375" y="2711532"/>
            <a:ext cx="2722662" cy="1615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/>
              <a:t>[Name] NFT Item </a:t>
            </a:r>
            <a:r>
              <a:rPr lang="ko-KR" altLang="en-US" sz="900"/>
              <a:t>제목</a:t>
            </a:r>
            <a:endParaRPr lang="en-US" altLang="ko-KR" sz="900"/>
          </a:p>
          <a:p>
            <a:endParaRPr lang="en-US" altLang="ko-KR" sz="900"/>
          </a:p>
          <a:p>
            <a:r>
              <a:rPr lang="en-US" altLang="ko-KR" sz="900"/>
              <a:t>[From] </a:t>
            </a:r>
            <a:r>
              <a:rPr lang="ko-KR" altLang="en-US" sz="900"/>
              <a:t>소유자 지갑 주소</a:t>
            </a:r>
            <a:endParaRPr lang="en-US" altLang="ko-KR" sz="900"/>
          </a:p>
          <a:p>
            <a:endParaRPr lang="en-US" altLang="ko-KR" sz="900"/>
          </a:p>
          <a:p>
            <a:r>
              <a:rPr lang="en-US" altLang="ko-KR" sz="900"/>
              <a:t>[Event] </a:t>
            </a:r>
            <a:r>
              <a:rPr lang="ko-KR" altLang="en-US" sz="900"/>
              <a:t>거래 제안</a:t>
            </a:r>
            <a:r>
              <a:rPr lang="en-US" altLang="ko-KR" sz="900"/>
              <a:t>(Offer)</a:t>
            </a:r>
          </a:p>
          <a:p>
            <a:endParaRPr lang="en-US" altLang="ko-KR" sz="900"/>
          </a:p>
          <a:p>
            <a:r>
              <a:rPr lang="en-US" altLang="ko-KR" sz="900"/>
              <a:t>[Price] </a:t>
            </a:r>
            <a:r>
              <a:rPr lang="ko-KR" altLang="en-US" sz="900"/>
              <a:t>제안된 가격</a:t>
            </a:r>
            <a:r>
              <a:rPr lang="en-US" altLang="ko-KR" sz="900"/>
              <a:t>(BNB)</a:t>
            </a:r>
          </a:p>
          <a:p>
            <a:endParaRPr lang="en-US" altLang="ko-KR" sz="900"/>
          </a:p>
          <a:p>
            <a:r>
              <a:rPr lang="en-US" altLang="ko-KR" sz="900"/>
              <a:t>[Quantity] </a:t>
            </a:r>
            <a:r>
              <a:rPr lang="ko-KR" altLang="en-US" sz="900"/>
              <a:t>아이템 수량</a:t>
            </a:r>
            <a:endParaRPr lang="en-US" altLang="ko-KR" sz="900"/>
          </a:p>
          <a:p>
            <a:endParaRPr lang="en-US" altLang="ko-KR" sz="900"/>
          </a:p>
          <a:p>
            <a:r>
              <a:rPr lang="en-US" altLang="ko-KR" sz="900"/>
              <a:t>[Expiration] </a:t>
            </a:r>
            <a:r>
              <a:rPr lang="ko-KR" altLang="en-US" sz="900"/>
              <a:t>날짜</a:t>
            </a:r>
            <a:endParaRPr lang="ko-KR" altLang="en-US" sz="9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19C61A-3D62-1F1E-9778-65A3571BE0A8}"/>
              </a:ext>
            </a:extLst>
          </p:cNvPr>
          <p:cNvSpPr/>
          <p:nvPr/>
        </p:nvSpPr>
        <p:spPr>
          <a:xfrm>
            <a:off x="2449548" y="3429000"/>
            <a:ext cx="4389429" cy="1558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4B12BA0-397C-5B84-4714-D45651689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831" y="3438325"/>
            <a:ext cx="1662413" cy="15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68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bg1"/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417716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1051781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FA7AE79-391A-B02A-D6EF-40548F89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50" y="1646089"/>
            <a:ext cx="7772400" cy="387703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40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D8F9A-3E87-D58E-D0D7-5F2EA02213FF}"/>
              </a:ext>
            </a:extLst>
          </p:cNvPr>
          <p:cNvSpPr txBox="1"/>
          <p:nvPr/>
        </p:nvSpPr>
        <p:spPr>
          <a:xfrm>
            <a:off x="9134375" y="1021234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</a:t>
            </a:r>
            <a:r>
              <a:rPr lang="en-US" altLang="ko-KR" sz="900"/>
              <a:t>Created] </a:t>
            </a:r>
            <a:r>
              <a:rPr lang="ko-KR" altLang="en-US" sz="900"/>
              <a:t>사용자 프로필을 클릭 후 탭메뉴에서 </a:t>
            </a:r>
            <a:r>
              <a:rPr lang="en-US" altLang="ko-KR" sz="900"/>
              <a:t>Created</a:t>
            </a:r>
            <a:r>
              <a:rPr lang="ko-KR" altLang="en-US" sz="900"/>
              <a:t>를 선택하면 사용자가 보유중인 </a:t>
            </a:r>
            <a:r>
              <a:rPr lang="ko-KR" altLang="en-US" sz="900" dirty="0"/>
              <a:t>아이템 리스트를 보여줍니다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6CC4E22-2EEC-BDBA-F887-084256CD3E38}"/>
              </a:ext>
            </a:extLst>
          </p:cNvPr>
          <p:cNvSpPr/>
          <p:nvPr/>
        </p:nvSpPr>
        <p:spPr>
          <a:xfrm>
            <a:off x="8974939" y="350488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2A00B19-6318-DD46-2A08-B9BB1E16986A}"/>
              </a:ext>
            </a:extLst>
          </p:cNvPr>
          <p:cNvSpPr/>
          <p:nvPr/>
        </p:nvSpPr>
        <p:spPr>
          <a:xfrm>
            <a:off x="1343363" y="2993031"/>
            <a:ext cx="658272" cy="2973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C10A44-5395-07D2-EBC5-5E62E69F3AD7}"/>
              </a:ext>
            </a:extLst>
          </p:cNvPr>
          <p:cNvSpPr/>
          <p:nvPr/>
        </p:nvSpPr>
        <p:spPr>
          <a:xfrm>
            <a:off x="2883344" y="247310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F1E65-6DE5-5B2C-2134-D1497481981B}"/>
              </a:ext>
            </a:extLst>
          </p:cNvPr>
          <p:cNvSpPr/>
          <p:nvPr/>
        </p:nvSpPr>
        <p:spPr>
          <a:xfrm>
            <a:off x="708178" y="3899951"/>
            <a:ext cx="6875975" cy="2634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DF7CA740-CF67-517E-6AAE-9FD3E001AA77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 rot="16200000" flipH="1">
            <a:off x="2604570" y="2358355"/>
            <a:ext cx="609524" cy="24736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DF3C9A-1B75-B374-4148-58A855B77A49}"/>
              </a:ext>
            </a:extLst>
          </p:cNvPr>
          <p:cNvSpPr/>
          <p:nvPr/>
        </p:nvSpPr>
        <p:spPr>
          <a:xfrm>
            <a:off x="7760981" y="4415998"/>
            <a:ext cx="311557" cy="2071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BE23E85E-8DD6-AA5B-6F85-8D66E0FA7612}"/>
              </a:ext>
            </a:extLst>
          </p:cNvPr>
          <p:cNvCxnSpPr>
            <a:cxnSpLocks/>
            <a:stCxn id="6" idx="1"/>
            <a:endCxn id="30" idx="1"/>
          </p:cNvCxnSpPr>
          <p:nvPr/>
        </p:nvCxnSpPr>
        <p:spPr>
          <a:xfrm rot="10800000" flipV="1">
            <a:off x="7633853" y="4519556"/>
            <a:ext cx="127129" cy="276923"/>
          </a:xfrm>
          <a:prstGeom prst="bentConnector3">
            <a:avLst>
              <a:gd name="adj1" fmla="val 27981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DBCC6DA2-7334-4F23-A59D-58906D2381E3}"/>
              </a:ext>
            </a:extLst>
          </p:cNvPr>
          <p:cNvSpPr/>
          <p:nvPr/>
        </p:nvSpPr>
        <p:spPr>
          <a:xfrm>
            <a:off x="8188928" y="356340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8920C2-4F3B-1151-6420-F1FA60687CCF}"/>
              </a:ext>
            </a:extLst>
          </p:cNvPr>
          <p:cNvSpPr txBox="1"/>
          <p:nvPr/>
        </p:nvSpPr>
        <p:spPr>
          <a:xfrm>
            <a:off x="9134375" y="1667907"/>
            <a:ext cx="2722662" cy="1615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[ITEM] </a:t>
            </a:r>
            <a:r>
              <a:rPr lang="ko-KR" altLang="en-US" sz="900" dirty="0"/>
              <a:t>아이템 썸네일과 제목 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[DESCRIPTION] </a:t>
            </a:r>
            <a:r>
              <a:rPr lang="ko-KR" altLang="en-US" sz="900" dirty="0"/>
              <a:t>아이템 설명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[CONTRACT] </a:t>
            </a:r>
            <a:r>
              <a:rPr lang="ko-KR" altLang="en-US" sz="900" dirty="0"/>
              <a:t>스마트 </a:t>
            </a:r>
            <a:r>
              <a:rPr lang="ko-KR" altLang="en-US" sz="900" dirty="0" err="1"/>
              <a:t>컨트렉트</a:t>
            </a:r>
            <a:r>
              <a:rPr lang="ko-KR" altLang="en-US" sz="900" dirty="0"/>
              <a:t> 주소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[SUPPLY] </a:t>
            </a:r>
            <a:r>
              <a:rPr lang="ko-KR" altLang="en-US" sz="900" dirty="0"/>
              <a:t>아이템 수량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en-US" altLang="ko-KR" sz="900" dirty="0"/>
              <a:t>[ROYALTY] </a:t>
            </a:r>
            <a:r>
              <a:rPr lang="ko-KR" altLang="en-US" sz="900" dirty="0"/>
              <a:t>소유자 판매 </a:t>
            </a:r>
            <a:r>
              <a:rPr lang="ko-KR" altLang="en-US" sz="900" dirty="0" err="1"/>
              <a:t>쉐어율</a:t>
            </a:r>
            <a:r>
              <a:rPr lang="en-US" altLang="ko-KR" sz="900" dirty="0"/>
              <a:t>(%)</a:t>
            </a:r>
          </a:p>
          <a:p>
            <a:endParaRPr lang="en-US" altLang="ko-KR" sz="900" dirty="0"/>
          </a:p>
          <a:p>
            <a:r>
              <a:rPr lang="en-US" altLang="ko-KR" sz="900" dirty="0"/>
              <a:t>[CREATED </a:t>
            </a:r>
            <a:r>
              <a:rPr lang="en-US" altLang="ko-KR" sz="900"/>
              <a:t>AT] </a:t>
            </a:r>
            <a:r>
              <a:rPr lang="ko-KR" altLang="en-US" sz="900"/>
              <a:t>생성일자</a:t>
            </a:r>
            <a:endParaRPr lang="ko-KR" alt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CC776A-9E68-1E44-1348-7AB317A6C55A}"/>
              </a:ext>
            </a:extLst>
          </p:cNvPr>
          <p:cNvSpPr txBox="1"/>
          <p:nvPr/>
        </p:nvSpPr>
        <p:spPr>
          <a:xfrm>
            <a:off x="9134375" y="3481985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[ITEM </a:t>
            </a:r>
            <a:r>
              <a:rPr lang="en-US" altLang="ko-KR" sz="900"/>
              <a:t>SETTING]</a:t>
            </a:r>
            <a:r>
              <a:rPr lang="ko-KR" altLang="en-US" sz="900"/>
              <a:t>을 </a:t>
            </a:r>
            <a:r>
              <a:rPr lang="ko-KR" altLang="en-US" sz="900" dirty="0"/>
              <a:t>클릭하면 드롭다운 메뉴가 표시됩니다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4C4F6B-6688-96A7-04AB-027761A18FB2}"/>
              </a:ext>
            </a:extLst>
          </p:cNvPr>
          <p:cNvSpPr txBox="1"/>
          <p:nvPr/>
        </p:nvSpPr>
        <p:spPr>
          <a:xfrm>
            <a:off x="9134375" y="3989816"/>
            <a:ext cx="2722662" cy="78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/>
              <a:t>[LIST FOR SALE] THE MARKET</a:t>
            </a:r>
            <a:r>
              <a:rPr lang="ko-KR" altLang="en-US" sz="900"/>
              <a:t> 판매 설정</a:t>
            </a:r>
            <a:endParaRPr lang="en-US" altLang="ko-KR" sz="900"/>
          </a:p>
          <a:p>
            <a:endParaRPr lang="en-US" altLang="ko-KR" sz="900"/>
          </a:p>
          <a:p>
            <a:r>
              <a:rPr lang="en-US" altLang="ko-KR" sz="900"/>
              <a:t>[TRANSFER] </a:t>
            </a:r>
            <a:r>
              <a:rPr lang="ko-KR" altLang="en-US" sz="900"/>
              <a:t>타 지갑으로 전송</a:t>
            </a:r>
            <a:endParaRPr lang="en-US" altLang="ko-KR" sz="900"/>
          </a:p>
          <a:p>
            <a:endParaRPr lang="en-US" altLang="ko-KR" sz="900"/>
          </a:p>
          <a:p>
            <a:r>
              <a:rPr lang="en-US" altLang="ko-KR" sz="900"/>
              <a:t>[COPY LINK] </a:t>
            </a:r>
            <a:r>
              <a:rPr lang="ko-KR" altLang="en-US" sz="900"/>
              <a:t>해당 아이템 링크 주소 복사</a:t>
            </a:r>
            <a:endParaRPr lang="ko-KR" altLang="en-US" sz="9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63A90EB-162B-575C-6D78-3F089E6BD9AE}"/>
              </a:ext>
            </a:extLst>
          </p:cNvPr>
          <p:cNvSpPr/>
          <p:nvPr/>
        </p:nvSpPr>
        <p:spPr>
          <a:xfrm>
            <a:off x="7633852" y="4703690"/>
            <a:ext cx="565814" cy="1855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8F9590D-E066-FF33-0C90-AFB869DBC050}"/>
              </a:ext>
            </a:extLst>
          </p:cNvPr>
          <p:cNvSpPr/>
          <p:nvPr/>
        </p:nvSpPr>
        <p:spPr>
          <a:xfrm>
            <a:off x="8268646" y="472983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2160D8-297B-8CD5-D238-7E72B200ED6A}"/>
              </a:ext>
            </a:extLst>
          </p:cNvPr>
          <p:cNvSpPr/>
          <p:nvPr/>
        </p:nvSpPr>
        <p:spPr>
          <a:xfrm>
            <a:off x="8974939" y="503907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5462CE-C376-6855-E475-F2B1AFFB7134}"/>
              </a:ext>
            </a:extLst>
          </p:cNvPr>
          <p:cNvSpPr txBox="1"/>
          <p:nvPr/>
        </p:nvSpPr>
        <p:spPr>
          <a:xfrm>
            <a:off x="9134375" y="5016168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[List</a:t>
            </a:r>
            <a:r>
              <a:rPr lang="ko-KR" altLang="en-US" sz="900" dirty="0"/>
              <a:t> </a:t>
            </a:r>
            <a:r>
              <a:rPr lang="en-US" altLang="ko-KR" sz="900" dirty="0"/>
              <a:t>For Sale]</a:t>
            </a:r>
            <a:r>
              <a:rPr lang="ko-KR" altLang="en-US" sz="900" dirty="0"/>
              <a:t>을 클릭하면 판매 설정화면으로 이동합니다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F2461-3DD9-5559-E426-3F081D42A405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Sell Item  l  </a:t>
            </a:r>
            <a:r>
              <a:rPr lang="en-US" altLang="ko-KR"/>
              <a:t>Main Page &gt; Profile Icon &gt; Profile &gt; Created &gt; Items</a:t>
            </a:r>
            <a:r>
              <a:rPr lang="ko-KR" altLang="en-US"/>
              <a:t> </a:t>
            </a:r>
            <a:r>
              <a:rPr lang="en-US" altLang="ko-KR"/>
              <a:t>&gt;</a:t>
            </a:r>
            <a:r>
              <a:rPr lang="ko-KR" altLang="en-US"/>
              <a:t> </a:t>
            </a:r>
            <a:r>
              <a:rPr lang="en-US" altLang="ko-KR"/>
              <a:t>Setting &gt; List</a:t>
            </a:r>
            <a:r>
              <a:rPr lang="ko-KR" altLang="en-US"/>
              <a:t> </a:t>
            </a:r>
            <a:r>
              <a:rPr lang="en-US" altLang="ko-KR"/>
              <a:t>for</a:t>
            </a:r>
            <a:r>
              <a:rPr lang="ko-KR" altLang="en-US"/>
              <a:t> </a:t>
            </a:r>
            <a:r>
              <a:rPr lang="en-US" altLang="ko-KR"/>
              <a:t>Sale (1)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D6C916E-E4A8-9477-4A3D-34F784194DAF}"/>
              </a:ext>
            </a:extLst>
          </p:cNvPr>
          <p:cNvSpPr/>
          <p:nvPr/>
        </p:nvSpPr>
        <p:spPr>
          <a:xfrm>
            <a:off x="7989441" y="436867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FF087DC0-293D-A53E-B6AA-B9958A984720}"/>
              </a:ext>
            </a:extLst>
          </p:cNvPr>
          <p:cNvSpPr/>
          <p:nvPr/>
        </p:nvSpPr>
        <p:spPr>
          <a:xfrm>
            <a:off x="8987726" y="583676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0AEC43-AA99-4515-BEF3-CAC80F1541D8}"/>
              </a:ext>
            </a:extLst>
          </p:cNvPr>
          <p:cNvSpPr txBox="1"/>
          <p:nvPr/>
        </p:nvSpPr>
        <p:spPr>
          <a:xfrm>
            <a:off x="9147162" y="5731818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Created</a:t>
            </a:r>
            <a:r>
              <a:rPr lang="ko-KR" altLang="en-US" sz="900" dirty="0"/>
              <a:t>한 아이템들이 많을 경우 아이템 이름 등으로 검색할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47789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0FF6F372-CEE8-704B-964F-ACFC2BEF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659" y="2481416"/>
            <a:ext cx="2962275" cy="27146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ADBB86-F114-BEF6-B618-32F25ADC6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56" y="1656420"/>
            <a:ext cx="3019425" cy="275272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41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799C57-02C3-D3B6-EE07-0A08D9E7C658}"/>
              </a:ext>
            </a:extLst>
          </p:cNvPr>
          <p:cNvSpPr/>
          <p:nvPr/>
        </p:nvSpPr>
        <p:spPr>
          <a:xfrm>
            <a:off x="1201043" y="2621902"/>
            <a:ext cx="2876006" cy="4939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F1B4236-8243-D7DC-CF0E-13C7FCC6AAC5}"/>
              </a:ext>
            </a:extLst>
          </p:cNvPr>
          <p:cNvSpPr/>
          <p:nvPr/>
        </p:nvSpPr>
        <p:spPr>
          <a:xfrm>
            <a:off x="956431" y="280534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35CA3A-04B6-423B-5DDA-326EB729F2B1}"/>
              </a:ext>
            </a:extLst>
          </p:cNvPr>
          <p:cNvSpPr/>
          <p:nvPr/>
        </p:nvSpPr>
        <p:spPr>
          <a:xfrm>
            <a:off x="1195964" y="3424335"/>
            <a:ext cx="2881086" cy="593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B547FD4-7947-CBDA-54B1-288B2FC923F0}"/>
              </a:ext>
            </a:extLst>
          </p:cNvPr>
          <p:cNvSpPr/>
          <p:nvPr/>
        </p:nvSpPr>
        <p:spPr>
          <a:xfrm>
            <a:off x="956431" y="363781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63CF14-57F4-4F97-8C87-1B8A6238D67E}"/>
              </a:ext>
            </a:extLst>
          </p:cNvPr>
          <p:cNvSpPr/>
          <p:nvPr/>
        </p:nvSpPr>
        <p:spPr>
          <a:xfrm>
            <a:off x="4420176" y="2612830"/>
            <a:ext cx="2888768" cy="5692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FBF5ECE-B6E9-889B-67E2-D7270130315A}"/>
              </a:ext>
            </a:extLst>
          </p:cNvPr>
          <p:cNvSpPr/>
          <p:nvPr/>
        </p:nvSpPr>
        <p:spPr>
          <a:xfrm>
            <a:off x="7412003" y="281775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83752CE-C19D-17EC-773B-DC9A76B0E3D9}"/>
              </a:ext>
            </a:extLst>
          </p:cNvPr>
          <p:cNvSpPr/>
          <p:nvPr/>
        </p:nvSpPr>
        <p:spPr>
          <a:xfrm>
            <a:off x="7412003" y="375343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A6EE3F-A5A3-8AB9-8D7A-521F703DBF1B}"/>
              </a:ext>
            </a:extLst>
          </p:cNvPr>
          <p:cNvSpPr/>
          <p:nvPr/>
        </p:nvSpPr>
        <p:spPr>
          <a:xfrm>
            <a:off x="4420177" y="3424334"/>
            <a:ext cx="2888768" cy="819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95B035-5199-5341-65C0-E86D9738584B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[FIXED PRICE]</a:t>
            </a:r>
            <a:r>
              <a:rPr lang="ko-KR" altLang="en-US" sz="900" dirty="0"/>
              <a:t> 클릭 시 판매 가격을 고정가로 설정할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DC98462-320B-DF60-2DE9-56D6D49678C5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D8C202-3A8E-123E-0500-BCA57BF27507}"/>
              </a:ext>
            </a:extLst>
          </p:cNvPr>
          <p:cNvSpPr txBox="1"/>
          <p:nvPr/>
        </p:nvSpPr>
        <p:spPr>
          <a:xfrm>
            <a:off x="9134375" y="1480143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[SET A PRICE]</a:t>
            </a:r>
            <a:r>
              <a:rPr lang="ko-KR" altLang="en-US" sz="900" dirty="0"/>
              <a:t>에서 고정 판매 가격</a:t>
            </a:r>
            <a:r>
              <a:rPr lang="en-US" altLang="ko-KR" sz="900" dirty="0"/>
              <a:t>(BNB)</a:t>
            </a:r>
            <a:r>
              <a:rPr lang="ko-KR" altLang="en-US" sz="900" dirty="0"/>
              <a:t>을 입력합니다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1D8D5BD-0314-9A15-E8CF-73B787713316}"/>
              </a:ext>
            </a:extLst>
          </p:cNvPr>
          <p:cNvSpPr/>
          <p:nvPr/>
        </p:nvSpPr>
        <p:spPr>
          <a:xfrm>
            <a:off x="8974939" y="150665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B58624-E942-3675-97C3-5540C3CE08B7}"/>
              </a:ext>
            </a:extLst>
          </p:cNvPr>
          <p:cNvSpPr txBox="1"/>
          <p:nvPr/>
        </p:nvSpPr>
        <p:spPr>
          <a:xfrm>
            <a:off x="9134375" y="1934813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[TIMED AUCTION]</a:t>
            </a:r>
            <a:r>
              <a:rPr lang="ko-KR" altLang="en-US" sz="900" dirty="0"/>
              <a:t>은 경매</a:t>
            </a:r>
            <a:r>
              <a:rPr lang="en-US" altLang="ko-KR" sz="900" dirty="0"/>
              <a:t> </a:t>
            </a:r>
            <a:r>
              <a:rPr lang="ko-KR" altLang="en-US" sz="900" dirty="0"/>
              <a:t>기능을 통한 판매를 설정할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9ECFB09-A053-8187-4CF4-9A0C699C63FC}"/>
              </a:ext>
            </a:extLst>
          </p:cNvPr>
          <p:cNvSpPr/>
          <p:nvPr/>
        </p:nvSpPr>
        <p:spPr>
          <a:xfrm>
            <a:off x="8974939" y="196132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E9CA45-F712-38AA-7B3C-1708B73E9797}"/>
              </a:ext>
            </a:extLst>
          </p:cNvPr>
          <p:cNvSpPr txBox="1"/>
          <p:nvPr/>
        </p:nvSpPr>
        <p:spPr>
          <a:xfrm>
            <a:off x="9134375" y="240635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[CHOOSE A METHOD]</a:t>
            </a:r>
            <a:r>
              <a:rPr lang="ko-KR" altLang="en-US" sz="900" dirty="0"/>
              <a:t>은 가장 높은 가격의 입찰자에게 판매합니다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223AD89-CBEB-EEBB-BFD8-DC11645E2750}"/>
              </a:ext>
            </a:extLst>
          </p:cNvPr>
          <p:cNvSpPr/>
          <p:nvPr/>
        </p:nvSpPr>
        <p:spPr>
          <a:xfrm>
            <a:off x="8974939" y="243287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9A8F8E-3F39-140E-77A3-BCBF76233E17}"/>
              </a:ext>
            </a:extLst>
          </p:cNvPr>
          <p:cNvSpPr txBox="1"/>
          <p:nvPr/>
        </p:nvSpPr>
        <p:spPr>
          <a:xfrm>
            <a:off x="9134375" y="2897578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[SET A PLICE]</a:t>
            </a:r>
            <a:r>
              <a:rPr lang="ko-KR" altLang="en-US" sz="900"/>
              <a:t>는 경매 시작 가격</a:t>
            </a:r>
            <a:r>
              <a:rPr lang="en-US" altLang="ko-KR" sz="900"/>
              <a:t>(WBNB)</a:t>
            </a:r>
            <a:r>
              <a:rPr lang="ko-KR" altLang="en-US" sz="900"/>
              <a:t>을 입력할 수 있습니다</a:t>
            </a:r>
            <a:r>
              <a:rPr lang="en-US" altLang="ko-KR" sz="900"/>
              <a:t>. </a:t>
            </a:r>
            <a:endParaRPr lang="ko-KR" altLang="en-US" sz="90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6B41FEC-2A07-CFD6-00AC-2B9B8B9F50A7}"/>
              </a:ext>
            </a:extLst>
          </p:cNvPr>
          <p:cNvSpPr/>
          <p:nvPr/>
        </p:nvSpPr>
        <p:spPr>
          <a:xfrm>
            <a:off x="8974939" y="292409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8FABB25-56B4-8584-D250-CE3E9F606C34}"/>
              </a:ext>
            </a:extLst>
          </p:cNvPr>
          <p:cNvSpPr/>
          <p:nvPr/>
        </p:nvSpPr>
        <p:spPr>
          <a:xfrm>
            <a:off x="4420176" y="4486361"/>
            <a:ext cx="2888768" cy="6162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3501AFA-466E-AF2C-4521-DA328D3F2DA2}"/>
              </a:ext>
            </a:extLst>
          </p:cNvPr>
          <p:cNvSpPr/>
          <p:nvPr/>
        </p:nvSpPr>
        <p:spPr>
          <a:xfrm>
            <a:off x="7412003" y="471475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0D1B5BD5-02BB-5672-28E9-CBF1746671C5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rot="5400000">
            <a:off x="2483559" y="3268847"/>
            <a:ext cx="308437" cy="253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EC7725B-AB95-0700-F830-E0E9E9B89BD1}"/>
              </a:ext>
            </a:extLst>
          </p:cNvPr>
          <p:cNvCxnSpPr>
            <a:cxnSpLocks/>
            <a:stCxn id="23" idx="2"/>
            <a:endCxn id="30" idx="0"/>
          </p:cNvCxnSpPr>
          <p:nvPr/>
        </p:nvCxnSpPr>
        <p:spPr>
          <a:xfrm rot="16200000" flipH="1">
            <a:off x="5743451" y="3303224"/>
            <a:ext cx="242218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71D1230A-7267-8C3B-1DE9-992951B42884}"/>
              </a:ext>
            </a:extLst>
          </p:cNvPr>
          <p:cNvCxnSpPr>
            <a:cxnSpLocks/>
            <a:stCxn id="30" idx="2"/>
          </p:cNvCxnSpPr>
          <p:nvPr/>
        </p:nvCxnSpPr>
        <p:spPr>
          <a:xfrm rot="5400000">
            <a:off x="5743450" y="4365252"/>
            <a:ext cx="242220" cy="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C1F033-92F4-4B8C-787C-864852EF249A}"/>
              </a:ext>
            </a:extLst>
          </p:cNvPr>
          <p:cNvSpPr txBox="1"/>
          <p:nvPr/>
        </p:nvSpPr>
        <p:spPr>
          <a:xfrm>
            <a:off x="9134375" y="3804097"/>
            <a:ext cx="272266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FIXED PRICE, TIMED AUCTION</a:t>
            </a:r>
          </a:p>
          <a:p>
            <a:endParaRPr lang="en-US" altLang="ko-KR" sz="900" dirty="0"/>
          </a:p>
          <a:p>
            <a:r>
              <a:rPr lang="ko-KR" altLang="en-US" sz="900" dirty="0"/>
              <a:t>보유중인 </a:t>
            </a:r>
            <a:r>
              <a:rPr lang="en-US" altLang="ko-KR" sz="900" dirty="0"/>
              <a:t>NFT Item</a:t>
            </a:r>
            <a:r>
              <a:rPr lang="ko-KR" altLang="en-US" sz="900" dirty="0"/>
              <a:t>을 판매하기 위해서 </a:t>
            </a:r>
            <a:endParaRPr lang="en-US" altLang="ko-KR" sz="900" dirty="0"/>
          </a:p>
          <a:p>
            <a:r>
              <a:rPr lang="en-US" altLang="ko-KR" sz="900" dirty="0"/>
              <a:t>[FIXED PRICE]</a:t>
            </a:r>
            <a:r>
              <a:rPr lang="ko-KR" altLang="en-US" sz="900" dirty="0"/>
              <a:t>와 </a:t>
            </a:r>
            <a:r>
              <a:rPr lang="en-US" altLang="ko-KR" sz="900" dirty="0"/>
              <a:t>[TIMED AUCTION] </a:t>
            </a:r>
            <a:r>
              <a:rPr lang="ko-KR" altLang="en-US" sz="900" dirty="0"/>
              <a:t>두 개의 옵션 중 하나를 선택할 수 있습니다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en-US" altLang="ko-KR" sz="900" dirty="0"/>
              <a:t>[FIXED PRICE]</a:t>
            </a:r>
            <a:r>
              <a:rPr lang="ko-KR" altLang="en-US" sz="900" dirty="0"/>
              <a:t>의 경우 내가 설정한 고정가로 </a:t>
            </a:r>
            <a:r>
              <a:rPr lang="en-US" altLang="ko-KR" sz="900" dirty="0"/>
              <a:t>NFT Item</a:t>
            </a:r>
            <a:r>
              <a:rPr lang="ko-KR" altLang="en-US" sz="900" dirty="0"/>
              <a:t>을 판매할 수 있습니다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en-US" altLang="ko-KR" sz="900" dirty="0"/>
              <a:t>[TIMED AUCTION]</a:t>
            </a:r>
            <a:r>
              <a:rPr lang="ko-KR" altLang="en-US" sz="900" dirty="0"/>
              <a:t>의 경우 내가 설정한 날짜와 경매 시작가격에 따른 </a:t>
            </a:r>
            <a:r>
              <a:rPr lang="en-US" altLang="ko-KR" sz="900" dirty="0"/>
              <a:t>NFT Item </a:t>
            </a:r>
            <a:r>
              <a:rPr lang="ko-KR" altLang="en-US" sz="900" dirty="0"/>
              <a:t>판매를 진행할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779699-050C-97A9-AE2C-F813782B36C7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Sell Item  l  </a:t>
            </a:r>
            <a:r>
              <a:rPr lang="en-US" altLang="ko-KR"/>
              <a:t>Main Page &gt; Profile Icon &gt; Profile &gt; Created &gt; Items</a:t>
            </a:r>
            <a:r>
              <a:rPr lang="ko-KR" altLang="en-US"/>
              <a:t> </a:t>
            </a:r>
            <a:r>
              <a:rPr lang="en-US" altLang="ko-KR"/>
              <a:t>&gt;</a:t>
            </a:r>
            <a:r>
              <a:rPr lang="ko-KR" altLang="en-US"/>
              <a:t> </a:t>
            </a:r>
            <a:r>
              <a:rPr lang="en-US" altLang="ko-KR"/>
              <a:t>Setting &gt; List</a:t>
            </a:r>
            <a:r>
              <a:rPr lang="ko-KR" altLang="en-US"/>
              <a:t> </a:t>
            </a:r>
            <a:r>
              <a:rPr lang="en-US" altLang="ko-KR"/>
              <a:t>for</a:t>
            </a:r>
            <a:r>
              <a:rPr lang="ko-KR" altLang="en-US"/>
              <a:t> </a:t>
            </a:r>
            <a:r>
              <a:rPr lang="en-US" altLang="ko-KR"/>
              <a:t>Sale (2)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75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FE8307E2-4127-789A-7928-2144B9970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99" y="2797371"/>
            <a:ext cx="3351024" cy="28949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A063AD6-D1F9-1D00-47CF-0F149FED5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36" y="1749985"/>
            <a:ext cx="3378823" cy="824797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42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95B035-5199-5341-65C0-E86D9738584B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[Creator earnings]</a:t>
            </a:r>
            <a:r>
              <a:rPr lang="ko-KR" altLang="en-US" sz="900" dirty="0"/>
              <a:t>는 </a:t>
            </a:r>
            <a:r>
              <a:rPr lang="en-US" altLang="ko-KR" sz="900" dirty="0"/>
              <a:t>Item Create </a:t>
            </a:r>
            <a:r>
              <a:rPr lang="ko-KR" altLang="en-US" sz="900" dirty="0"/>
              <a:t>시 설정된 </a:t>
            </a:r>
            <a:r>
              <a:rPr lang="en-US" altLang="ko-KR" sz="900" dirty="0"/>
              <a:t>NFT </a:t>
            </a:r>
            <a:r>
              <a:rPr lang="ko-KR" altLang="en-US" sz="900" dirty="0"/>
              <a:t>생성자의 </a:t>
            </a:r>
            <a:r>
              <a:rPr lang="ko-KR" altLang="en-US" sz="900" dirty="0" err="1"/>
              <a:t>로얄티</a:t>
            </a:r>
            <a:r>
              <a:rPr lang="en-US" altLang="ko-KR" sz="900" dirty="0"/>
              <a:t>(</a:t>
            </a:r>
            <a:r>
              <a:rPr lang="ko-KR" altLang="en-US" sz="900" dirty="0"/>
              <a:t>수익 </a:t>
            </a:r>
            <a:r>
              <a:rPr lang="ko-KR" altLang="en-US" sz="900" dirty="0" err="1"/>
              <a:t>쉐어</a:t>
            </a:r>
            <a:r>
              <a:rPr lang="ko-KR" altLang="en-US" sz="900" dirty="0"/>
              <a:t> </a:t>
            </a:r>
            <a:r>
              <a:rPr lang="en-US" altLang="ko-KR" sz="900" dirty="0"/>
              <a:t>%)</a:t>
            </a:r>
            <a:r>
              <a:rPr lang="ko-KR" altLang="en-US" sz="900" dirty="0"/>
              <a:t>를 표시합니다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DC98462-320B-DF60-2DE9-56D6D49678C5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D8C202-3A8E-123E-0500-BCA57BF27507}"/>
              </a:ext>
            </a:extLst>
          </p:cNvPr>
          <p:cNvSpPr txBox="1"/>
          <p:nvPr/>
        </p:nvSpPr>
        <p:spPr>
          <a:xfrm>
            <a:off x="9134375" y="1507471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[Duration]</a:t>
            </a:r>
            <a:r>
              <a:rPr lang="ko-KR" altLang="en-US" sz="900" dirty="0"/>
              <a:t>은 판매 기간을 입력할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1D8D5BD-0314-9A15-E8CF-73B787713316}"/>
              </a:ext>
            </a:extLst>
          </p:cNvPr>
          <p:cNvSpPr/>
          <p:nvPr/>
        </p:nvSpPr>
        <p:spPr>
          <a:xfrm>
            <a:off x="8974939" y="153398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B58624-E942-3675-97C3-5540C3CE08B7}"/>
              </a:ext>
            </a:extLst>
          </p:cNvPr>
          <p:cNvSpPr txBox="1"/>
          <p:nvPr/>
        </p:nvSpPr>
        <p:spPr>
          <a:xfrm>
            <a:off x="9134375" y="1941950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[Summary]</a:t>
            </a:r>
            <a:r>
              <a:rPr lang="ko-KR" altLang="en-US" sz="900" dirty="0"/>
              <a:t>는 판매할 금액</a:t>
            </a:r>
            <a:r>
              <a:rPr lang="en-US" altLang="ko-KR" sz="900" dirty="0"/>
              <a:t>, </a:t>
            </a:r>
            <a:r>
              <a:rPr lang="ko-KR" altLang="en-US" sz="900" dirty="0"/>
              <a:t>크리에이터 </a:t>
            </a:r>
            <a:r>
              <a:rPr lang="ko-KR" altLang="en-US" sz="900" dirty="0" err="1"/>
              <a:t>수익쉐어</a:t>
            </a:r>
            <a:r>
              <a:rPr lang="ko-KR" altLang="en-US" sz="900" dirty="0"/>
              <a:t> 수수료</a:t>
            </a:r>
            <a:r>
              <a:rPr lang="en-US" altLang="ko-KR" sz="900"/>
              <a:t>, </a:t>
            </a:r>
            <a:r>
              <a:rPr lang="ko-KR" altLang="en-US" sz="900"/>
              <a:t>더 마켓 </a:t>
            </a:r>
            <a:r>
              <a:rPr lang="ko-KR" altLang="en-US" sz="900" dirty="0"/>
              <a:t>이용 수수료</a:t>
            </a:r>
            <a:r>
              <a:rPr lang="en-US" altLang="ko-KR" sz="900" dirty="0"/>
              <a:t>, </a:t>
            </a:r>
            <a:r>
              <a:rPr lang="ko-KR" altLang="en-US" sz="900" dirty="0"/>
              <a:t>판매 시 총 얻을 수 있는 금액을 정리하여 보여줍니다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9ECFB09-A053-8187-4CF4-9A0C699C63FC}"/>
              </a:ext>
            </a:extLst>
          </p:cNvPr>
          <p:cNvSpPr/>
          <p:nvPr/>
        </p:nvSpPr>
        <p:spPr>
          <a:xfrm>
            <a:off x="8974939" y="196846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E9CA45-F712-38AA-7B3C-1708B73E9797}"/>
              </a:ext>
            </a:extLst>
          </p:cNvPr>
          <p:cNvSpPr txBox="1"/>
          <p:nvPr/>
        </p:nvSpPr>
        <p:spPr>
          <a:xfrm>
            <a:off x="9134375" y="2498089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[COMPLETE LISTING]</a:t>
            </a:r>
            <a:r>
              <a:rPr lang="ko-KR" altLang="en-US" sz="900" dirty="0"/>
              <a:t>을 클릭하면 선택한 </a:t>
            </a:r>
            <a:r>
              <a:rPr lang="en-US" altLang="ko-KR" sz="900" dirty="0"/>
              <a:t>NFT </a:t>
            </a:r>
            <a:r>
              <a:rPr lang="ko-KR" altLang="en-US" sz="900" dirty="0"/>
              <a:t>아이템의 판매 설정 등록을 완료합니다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223AD89-CBEB-EEBB-BFD8-DC11645E2750}"/>
              </a:ext>
            </a:extLst>
          </p:cNvPr>
          <p:cNvSpPr/>
          <p:nvPr/>
        </p:nvSpPr>
        <p:spPr>
          <a:xfrm>
            <a:off x="8974939" y="252460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6FC21A-7242-9BEF-589A-E762C973DA36}"/>
              </a:ext>
            </a:extLst>
          </p:cNvPr>
          <p:cNvSpPr/>
          <p:nvPr/>
        </p:nvSpPr>
        <p:spPr>
          <a:xfrm>
            <a:off x="795554" y="1762447"/>
            <a:ext cx="3425906" cy="8247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311BF9-158F-EA85-1EAB-3F05DBD49564}"/>
              </a:ext>
            </a:extLst>
          </p:cNvPr>
          <p:cNvSpPr/>
          <p:nvPr/>
        </p:nvSpPr>
        <p:spPr>
          <a:xfrm>
            <a:off x="550942" y="210883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A8B6F6-4689-68B8-6EA5-5353116326B1}"/>
              </a:ext>
            </a:extLst>
          </p:cNvPr>
          <p:cNvSpPr/>
          <p:nvPr/>
        </p:nvSpPr>
        <p:spPr>
          <a:xfrm>
            <a:off x="790474" y="2784073"/>
            <a:ext cx="3430985" cy="29082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927CC0-0846-1C76-CA5A-1FEA12685EE2}"/>
              </a:ext>
            </a:extLst>
          </p:cNvPr>
          <p:cNvSpPr/>
          <p:nvPr/>
        </p:nvSpPr>
        <p:spPr>
          <a:xfrm>
            <a:off x="550942" y="300778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CBE7A711-C40F-F5CD-A9F9-570DB808F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199" y="2509796"/>
            <a:ext cx="3653888" cy="199028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8FBB3F-B5A7-777B-8CE7-07D3E1F36685}"/>
              </a:ext>
            </a:extLst>
          </p:cNvPr>
          <p:cNvSpPr/>
          <p:nvPr/>
        </p:nvSpPr>
        <p:spPr>
          <a:xfrm>
            <a:off x="4532673" y="2425844"/>
            <a:ext cx="3653887" cy="15366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E7FE208-EB1F-9CD1-3F37-FE22976B1CFE}"/>
              </a:ext>
            </a:extLst>
          </p:cNvPr>
          <p:cNvSpPr/>
          <p:nvPr/>
        </p:nvSpPr>
        <p:spPr>
          <a:xfrm>
            <a:off x="8276220" y="263793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5B21ED0-EDCC-38BD-95D5-12A7A23E71F4}"/>
              </a:ext>
            </a:extLst>
          </p:cNvPr>
          <p:cNvSpPr/>
          <p:nvPr/>
        </p:nvSpPr>
        <p:spPr>
          <a:xfrm>
            <a:off x="8276220" y="425096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5147ADC-0497-A51D-6996-BCD1EACA81BA}"/>
              </a:ext>
            </a:extLst>
          </p:cNvPr>
          <p:cNvSpPr/>
          <p:nvPr/>
        </p:nvSpPr>
        <p:spPr>
          <a:xfrm>
            <a:off x="4532673" y="4037180"/>
            <a:ext cx="3653888" cy="6033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BEDBA-BB4B-C0AE-0440-E7F52277A0CA}"/>
              </a:ext>
            </a:extLst>
          </p:cNvPr>
          <p:cNvSpPr txBox="1"/>
          <p:nvPr/>
        </p:nvSpPr>
        <p:spPr>
          <a:xfrm>
            <a:off x="9134375" y="3804097"/>
            <a:ext cx="2722662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List for Sale </a:t>
            </a:r>
            <a:r>
              <a:rPr lang="ko-KR" altLang="en-US" sz="900" b="1" dirty="0"/>
              <a:t>기능 소개</a:t>
            </a:r>
            <a:endParaRPr lang="en-US" altLang="ko-KR" sz="900" b="1" dirty="0"/>
          </a:p>
          <a:p>
            <a:endParaRPr lang="en-US" altLang="ko-KR" sz="900" b="1" dirty="0"/>
          </a:p>
          <a:p>
            <a:r>
              <a:rPr lang="en-US" altLang="ko-KR" sz="900" dirty="0"/>
              <a:t>List for Sale</a:t>
            </a:r>
            <a:r>
              <a:rPr lang="ko-KR" altLang="en-US" sz="900" dirty="0"/>
              <a:t>은 고정 가격으로 판매하여 구매자가 즉시 구매하도록 허용하거나 경매에 등록할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로열티</a:t>
            </a:r>
            <a:r>
              <a:rPr lang="en-US" altLang="ko-KR" sz="900" dirty="0"/>
              <a:t>(</a:t>
            </a:r>
            <a:r>
              <a:rPr lang="ko-KR" altLang="en-US" sz="900" dirty="0"/>
              <a:t>수익 </a:t>
            </a:r>
            <a:r>
              <a:rPr lang="ko-KR" altLang="en-US" sz="900" dirty="0" err="1"/>
              <a:t>쉐어</a:t>
            </a:r>
            <a:r>
              <a:rPr lang="ko-KR" altLang="en-US" sz="900" dirty="0"/>
              <a:t> </a:t>
            </a:r>
            <a:r>
              <a:rPr lang="en-US" altLang="ko-KR" sz="900" dirty="0"/>
              <a:t>%)</a:t>
            </a:r>
            <a:r>
              <a:rPr lang="ko-KR" altLang="en-US" sz="900" dirty="0"/>
              <a:t>과 판매 기간을 추가 설정할 수 있습니다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ko-KR" altLang="en-US" sz="900" dirty="0"/>
              <a:t>판매 설정을 완료하면 </a:t>
            </a:r>
            <a:r>
              <a:rPr lang="en-US" altLang="ko-KR" sz="900" dirty="0"/>
              <a:t>Summary</a:t>
            </a:r>
            <a:r>
              <a:rPr lang="ko-KR" altLang="en-US" sz="900" dirty="0"/>
              <a:t>를 통해 이용 수수료와 총 얻을 수 있는 금액</a:t>
            </a:r>
            <a:r>
              <a:rPr lang="en-US" altLang="ko-KR" sz="900" dirty="0"/>
              <a:t>(BNB)</a:t>
            </a:r>
            <a:r>
              <a:rPr lang="ko-KR" altLang="en-US" sz="900" dirty="0"/>
              <a:t>을 확인할 수 있습니다</a:t>
            </a:r>
            <a:r>
              <a:rPr lang="en-US" altLang="ko-KR" sz="9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7B2B8-83F0-5C11-110E-0C424E8EECC9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Sell Item  l  </a:t>
            </a:r>
            <a:r>
              <a:rPr lang="en-US" altLang="ko-KR"/>
              <a:t>Main Page &gt; Profile Icon &gt; Profile &gt; Created &gt; Items</a:t>
            </a:r>
            <a:r>
              <a:rPr lang="ko-KR" altLang="en-US"/>
              <a:t> </a:t>
            </a:r>
            <a:r>
              <a:rPr lang="en-US" altLang="ko-KR"/>
              <a:t>&gt;</a:t>
            </a:r>
            <a:r>
              <a:rPr lang="ko-KR" altLang="en-US"/>
              <a:t> </a:t>
            </a:r>
            <a:r>
              <a:rPr lang="en-US" altLang="ko-KR"/>
              <a:t>Setting &gt; List</a:t>
            </a:r>
            <a:r>
              <a:rPr lang="ko-KR" altLang="en-US"/>
              <a:t> </a:t>
            </a:r>
            <a:r>
              <a:rPr lang="en-US" altLang="ko-KR"/>
              <a:t>for</a:t>
            </a:r>
            <a:r>
              <a:rPr lang="ko-KR" altLang="en-US"/>
              <a:t> </a:t>
            </a:r>
            <a:r>
              <a:rPr lang="en-US" altLang="ko-KR"/>
              <a:t>Sale (3)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207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2462491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772F26EF-8C4B-F0D3-F24E-02D7FF9D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93" y="1270138"/>
            <a:ext cx="7947220" cy="49384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44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[Alarm Icon] </a:t>
            </a:r>
            <a:r>
              <a:rPr lang="ko-KR" altLang="en-US" sz="900"/>
              <a:t>사용자가 보유하고 </a:t>
            </a:r>
            <a:r>
              <a:rPr lang="ko-KR" altLang="en-US" sz="900" dirty="0"/>
              <a:t>있는 </a:t>
            </a:r>
            <a:r>
              <a:rPr lang="en-US" altLang="ko-KR" sz="900" dirty="0"/>
              <a:t>NFT Item</a:t>
            </a:r>
            <a:r>
              <a:rPr lang="ko-KR" altLang="en-US" sz="900" dirty="0"/>
              <a:t>에 </a:t>
            </a:r>
            <a:r>
              <a:rPr lang="ko-KR" altLang="en-US" sz="900"/>
              <a:t>관련한 알림이 있을 경우 확인할 수 있습니다</a:t>
            </a:r>
            <a:r>
              <a:rPr lang="en-US" altLang="ko-KR" sz="900"/>
              <a:t>.  </a:t>
            </a:r>
            <a:endParaRPr lang="en-US" altLang="ko-KR" sz="900" dirty="0"/>
          </a:p>
          <a:p>
            <a:r>
              <a:rPr lang="en-US" altLang="ko-KR" sz="900"/>
              <a:t>Alarm</a:t>
            </a:r>
            <a:r>
              <a:rPr lang="ko-KR" altLang="en-US" sz="900"/>
              <a:t> </a:t>
            </a:r>
            <a:r>
              <a:rPr lang="en-US" altLang="ko-KR" sz="900"/>
              <a:t>Icon </a:t>
            </a:r>
            <a:r>
              <a:rPr lang="ko-KR" altLang="en-US" sz="900"/>
              <a:t>위로 마우스오버를 하면 알람내용이 간략하게 표시됩니다</a:t>
            </a:r>
            <a:r>
              <a:rPr lang="en-US" altLang="ko-KR" sz="900"/>
              <a:t>. </a:t>
            </a:r>
            <a:r>
              <a:rPr lang="ko-KR" altLang="en-US" sz="900"/>
              <a:t>해당 내용을 클릭 시 </a:t>
            </a:r>
            <a:r>
              <a:rPr lang="en-US" altLang="ko-KR" sz="900"/>
              <a:t>Alarm </a:t>
            </a:r>
            <a:r>
              <a:rPr lang="ko-KR" altLang="en-US" sz="900"/>
              <a:t>화면으로 이동합니다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DC074CD-C967-703D-1E19-4B9C605A2ED4}"/>
              </a:ext>
            </a:extLst>
          </p:cNvPr>
          <p:cNvSpPr/>
          <p:nvPr/>
        </p:nvSpPr>
        <p:spPr>
          <a:xfrm>
            <a:off x="6068087" y="173585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90D0F3A-1E6C-5BB7-5FDE-06C0F12B7458}"/>
              </a:ext>
            </a:extLst>
          </p:cNvPr>
          <p:cNvSpPr/>
          <p:nvPr/>
        </p:nvSpPr>
        <p:spPr>
          <a:xfrm>
            <a:off x="7055238" y="1383110"/>
            <a:ext cx="238126" cy="223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6B6EFE2-C275-FEC1-4566-6124D3126D11}"/>
              </a:ext>
            </a:extLst>
          </p:cNvPr>
          <p:cNvSpPr/>
          <p:nvPr/>
        </p:nvSpPr>
        <p:spPr>
          <a:xfrm>
            <a:off x="2899277" y="460180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4510140-CEFF-DCEA-9972-E82C46ABD239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 rot="5400000">
            <a:off x="3975023" y="1361760"/>
            <a:ext cx="2580520" cy="3810334"/>
          </a:xfrm>
          <a:prstGeom prst="bentConnector3">
            <a:avLst>
              <a:gd name="adj1" fmla="val 6554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B1F7B74-56A0-0036-BC6B-8DF0337B508E}"/>
              </a:ext>
            </a:extLst>
          </p:cNvPr>
          <p:cNvSpPr/>
          <p:nvPr/>
        </p:nvSpPr>
        <p:spPr>
          <a:xfrm>
            <a:off x="3114391" y="4557187"/>
            <a:ext cx="491450" cy="251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BE1B79-8D9D-3241-D1F6-A78176687490}"/>
              </a:ext>
            </a:extLst>
          </p:cNvPr>
          <p:cNvSpPr/>
          <p:nvPr/>
        </p:nvSpPr>
        <p:spPr>
          <a:xfrm>
            <a:off x="367752" y="4909298"/>
            <a:ext cx="7878042" cy="12200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6F1A7-7A45-06CA-2093-15664998DD08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Accept offer  l  </a:t>
            </a:r>
            <a:r>
              <a:rPr lang="en-US" altLang="ko-KR"/>
              <a:t>Main Page &gt; Alarm icon &gt; Alarm &gt; Check Alarm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DAD7C-3A3A-57DE-6613-A1A673F03777}"/>
              </a:ext>
            </a:extLst>
          </p:cNvPr>
          <p:cNvSpPr txBox="1"/>
          <p:nvPr/>
        </p:nvSpPr>
        <p:spPr>
          <a:xfrm>
            <a:off x="9134375" y="3804097"/>
            <a:ext cx="2722662" cy="78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※ </a:t>
            </a:r>
            <a:r>
              <a:rPr lang="en-US" altLang="ko-KR" sz="900" b="1" dirty="0" err="1"/>
              <a:t>Alram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기능 소개</a:t>
            </a:r>
            <a:endParaRPr lang="en-US" altLang="ko-KR" sz="900" b="1" dirty="0"/>
          </a:p>
          <a:p>
            <a:endParaRPr lang="en-US" altLang="ko-KR" sz="900" b="1" dirty="0"/>
          </a:p>
          <a:p>
            <a:r>
              <a:rPr lang="en-US" altLang="ko-KR" sz="900" dirty="0" err="1"/>
              <a:t>Alram</a:t>
            </a:r>
            <a:r>
              <a:rPr lang="en-US" altLang="ko-KR" sz="900" dirty="0"/>
              <a:t> </a:t>
            </a:r>
            <a:r>
              <a:rPr lang="ko-KR" altLang="en-US" sz="900" dirty="0"/>
              <a:t>기능을 통해 현재 보유중인 </a:t>
            </a:r>
            <a:r>
              <a:rPr lang="en-US" altLang="ko-KR" sz="900" dirty="0"/>
              <a:t>NFT Item</a:t>
            </a:r>
            <a:r>
              <a:rPr lang="ko-KR" altLang="en-US" sz="900" dirty="0"/>
              <a:t>의 판매완료</a:t>
            </a:r>
            <a:r>
              <a:rPr lang="en-US" altLang="ko-KR" sz="900" dirty="0"/>
              <a:t>, </a:t>
            </a:r>
            <a:r>
              <a:rPr lang="ko-KR" altLang="en-US" sz="900" dirty="0"/>
              <a:t>가격제안</a:t>
            </a:r>
            <a:r>
              <a:rPr lang="en-US" altLang="ko-KR" sz="900" dirty="0"/>
              <a:t>, </a:t>
            </a:r>
            <a:r>
              <a:rPr lang="ko-KR" altLang="en-US" sz="900" dirty="0"/>
              <a:t>구매제안 등 소식들을 확인할 수 있습니다</a:t>
            </a:r>
            <a:r>
              <a:rPr lang="en-US" altLang="ko-KR" sz="900" dirty="0"/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934925-A479-C364-AC12-BCDA35399E58}"/>
              </a:ext>
            </a:extLst>
          </p:cNvPr>
          <p:cNvSpPr/>
          <p:nvPr/>
        </p:nvSpPr>
        <p:spPr>
          <a:xfrm>
            <a:off x="6307242" y="1654472"/>
            <a:ext cx="1726416" cy="3221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6F285-DC78-848F-90C0-60F607799D7A}"/>
              </a:ext>
            </a:extLst>
          </p:cNvPr>
          <p:cNvSpPr txBox="1"/>
          <p:nvPr/>
        </p:nvSpPr>
        <p:spPr>
          <a:xfrm>
            <a:off x="9134375" y="1938793"/>
            <a:ext cx="27226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[Alarm]</a:t>
            </a:r>
            <a:r>
              <a:rPr lang="ko-KR" altLang="en-US" sz="900"/>
              <a:t>에서 상세한 알람내용을 확인할 수 있습니다</a:t>
            </a:r>
            <a:r>
              <a:rPr lang="en-US" altLang="ko-KR" sz="900"/>
              <a:t>. Alarm</a:t>
            </a:r>
            <a:r>
              <a:rPr lang="ko-KR" altLang="en-US" sz="900"/>
              <a:t> 화면은 </a:t>
            </a:r>
            <a:r>
              <a:rPr lang="en-US" altLang="ko-KR" sz="900" dirty="0"/>
              <a:t>Profile </a:t>
            </a:r>
            <a:r>
              <a:rPr lang="en-US" altLang="ko-KR" sz="900"/>
              <a:t>&gt; Alarm</a:t>
            </a:r>
            <a:r>
              <a:rPr lang="ko-KR" altLang="en-US" sz="900"/>
              <a:t>의 경로로도 확인할 수 있습니다</a:t>
            </a:r>
            <a:r>
              <a:rPr lang="en-US" altLang="ko-KR" sz="900"/>
              <a:t>. </a:t>
            </a:r>
            <a:r>
              <a:rPr lang="ko-KR" altLang="en-US" sz="900"/>
              <a:t>현재는 상세내용을 클릭할 경우 해당 페이지로 이동하지 않지만</a:t>
            </a:r>
            <a:r>
              <a:rPr lang="en-US" altLang="ko-KR" sz="900"/>
              <a:t>, </a:t>
            </a:r>
            <a:r>
              <a:rPr lang="ko-KR" altLang="en-US" sz="900"/>
              <a:t>향후 추가 개발할 예정입니다</a:t>
            </a:r>
            <a:r>
              <a:rPr lang="en-US" altLang="ko-KR" sz="900"/>
              <a:t>. Offer </a:t>
            </a:r>
            <a:r>
              <a:rPr lang="ko-KR" altLang="en-US" sz="900"/>
              <a:t>알람의 경우 </a:t>
            </a:r>
            <a:r>
              <a:rPr lang="en-US" altLang="ko-KR" sz="900"/>
              <a:t>Profile &gt; Created &gt; Items</a:t>
            </a:r>
            <a:r>
              <a:rPr lang="ko-KR" altLang="en-US" sz="900"/>
              <a:t>에서 해당 </a:t>
            </a:r>
            <a:r>
              <a:rPr lang="en-US" altLang="ko-KR" sz="900"/>
              <a:t>Item</a:t>
            </a:r>
            <a:r>
              <a:rPr lang="ko-KR" altLang="en-US" sz="900"/>
              <a:t>을 클릭하여 확인할 수 있습니다</a:t>
            </a:r>
            <a:r>
              <a:rPr lang="en-US" altLang="ko-KR" sz="900"/>
              <a:t>.  </a:t>
            </a:r>
            <a:endParaRPr lang="ko-KR" altLang="en-US" sz="9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1BE145-4B23-25AE-6701-E61FABFB3751}"/>
              </a:ext>
            </a:extLst>
          </p:cNvPr>
          <p:cNvSpPr/>
          <p:nvPr/>
        </p:nvSpPr>
        <p:spPr>
          <a:xfrm>
            <a:off x="8974939" y="196530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A82A523-3369-FC58-E614-81B33E3F39D3}"/>
              </a:ext>
            </a:extLst>
          </p:cNvPr>
          <p:cNvCxnSpPr>
            <a:cxnSpLocks/>
            <a:stCxn id="8" idx="3"/>
            <a:endCxn id="21" idx="3"/>
          </p:cNvCxnSpPr>
          <p:nvPr/>
        </p:nvCxnSpPr>
        <p:spPr>
          <a:xfrm>
            <a:off x="7293364" y="1494840"/>
            <a:ext cx="740294" cy="320730"/>
          </a:xfrm>
          <a:prstGeom prst="bentConnector3">
            <a:avLst>
              <a:gd name="adj1" fmla="val 12079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3378311D-65AD-6D13-BEBA-DCAB4895213C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>
            <a:off x="3605841" y="4683163"/>
            <a:ext cx="700932" cy="2261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BDA2553-C1EB-31FC-15F0-1D26C8BA6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59" y="1383110"/>
            <a:ext cx="1274536" cy="24127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76E6AC9-6A37-DF2B-B77C-19E0C4ED1D4A}"/>
              </a:ext>
            </a:extLst>
          </p:cNvPr>
          <p:cNvSpPr/>
          <p:nvPr/>
        </p:nvSpPr>
        <p:spPr>
          <a:xfrm>
            <a:off x="2978995" y="1413649"/>
            <a:ext cx="2041686" cy="1929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697F20D-4C08-C03A-8D49-BF1431C87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713" y="1369471"/>
            <a:ext cx="1961968" cy="25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99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A6FA40-7591-1040-9CBC-69FA0388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2" y="1587992"/>
            <a:ext cx="7196666" cy="36820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45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사용자가 보유중인 </a:t>
            </a:r>
            <a:r>
              <a:rPr lang="en-US" altLang="ko-KR" sz="900"/>
              <a:t>NFT Item</a:t>
            </a:r>
            <a:r>
              <a:rPr lang="ko-KR" altLang="en-US" sz="900"/>
              <a:t>을 보유자가 고정가 판매</a:t>
            </a:r>
            <a:r>
              <a:rPr lang="en-US" altLang="ko-KR" sz="900"/>
              <a:t>, </a:t>
            </a:r>
            <a:r>
              <a:rPr lang="ko-KR" altLang="en-US" sz="900"/>
              <a:t>옥션 등 판매등록을 하지 않았는데 누군가가 </a:t>
            </a:r>
            <a:r>
              <a:rPr lang="en-US" altLang="ko-KR" sz="900"/>
              <a:t>Item</a:t>
            </a:r>
            <a:r>
              <a:rPr lang="ko-KR" altLang="en-US" sz="900"/>
              <a:t>의 </a:t>
            </a:r>
            <a:r>
              <a:rPr lang="en-US" altLang="ko-KR" sz="900"/>
              <a:t>[Make Offer]</a:t>
            </a:r>
            <a:r>
              <a:rPr lang="ko-KR" altLang="en-US" sz="900"/>
              <a:t>를 통해 </a:t>
            </a:r>
            <a:r>
              <a:rPr lang="en-US" altLang="ko-KR" sz="900"/>
              <a:t>Offer</a:t>
            </a:r>
            <a:r>
              <a:rPr lang="ko-KR" altLang="en-US" sz="900"/>
              <a:t>를 할 경우 </a:t>
            </a:r>
            <a:r>
              <a:rPr lang="en-US" altLang="ko-KR" sz="900"/>
              <a:t>[ACCEPT] </a:t>
            </a:r>
            <a:r>
              <a:rPr lang="ko-KR" altLang="en-US" sz="900"/>
              <a:t>버튼만 표시됩니다</a:t>
            </a:r>
            <a:r>
              <a:rPr lang="en-US" altLang="ko-KR" sz="900"/>
              <a:t>. </a:t>
            </a:r>
            <a:r>
              <a:rPr lang="ko-KR" altLang="en-US" sz="900"/>
              <a:t>해당 화면은 </a:t>
            </a:r>
            <a:r>
              <a:rPr lang="en-US" altLang="ko-KR" sz="900"/>
              <a:t>Profile &gt; Created &gt; Items</a:t>
            </a:r>
            <a:r>
              <a:rPr lang="ko-KR" altLang="en-US" sz="900"/>
              <a:t>의 경로로 내용을 확인할 수 있습니다</a:t>
            </a:r>
            <a:r>
              <a:rPr lang="en-US" altLang="ko-KR" sz="900"/>
              <a:t>. </a:t>
            </a:r>
            <a:r>
              <a:rPr lang="ko-KR" altLang="en-US" sz="900"/>
              <a:t>전체 </a:t>
            </a:r>
            <a:r>
              <a:rPr lang="en-US" altLang="ko-KR" sz="900"/>
              <a:t>Offer </a:t>
            </a:r>
            <a:r>
              <a:rPr lang="ko-KR" altLang="en-US" sz="900"/>
              <a:t>내역은 하단의 </a:t>
            </a:r>
            <a:r>
              <a:rPr lang="en-US" altLang="ko-KR" sz="900"/>
              <a:t>[Offers]</a:t>
            </a:r>
            <a:r>
              <a:rPr lang="ko-KR" altLang="en-US" sz="900"/>
              <a:t>에서 확인할 수 있습니다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BE26B5-4F7D-9277-B568-B3E64A4AEC1D}"/>
              </a:ext>
            </a:extLst>
          </p:cNvPr>
          <p:cNvSpPr/>
          <p:nvPr/>
        </p:nvSpPr>
        <p:spPr>
          <a:xfrm>
            <a:off x="672685" y="1587990"/>
            <a:ext cx="7211684" cy="36820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3E81773-BB68-9FD9-925B-8567E7EED603}"/>
              </a:ext>
            </a:extLst>
          </p:cNvPr>
          <p:cNvSpPr/>
          <p:nvPr/>
        </p:nvSpPr>
        <p:spPr>
          <a:xfrm>
            <a:off x="441040" y="334928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5E363-35F9-4FC4-80F0-AE087BE28A53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Accept offer  l  </a:t>
            </a:r>
            <a:r>
              <a:rPr lang="en-US" altLang="ko-KR" dirty="0"/>
              <a:t>Profile &gt; Created &gt; Items</a:t>
            </a:r>
            <a:r>
              <a:rPr lang="ko-KR" altLang="en-US" dirty="0"/>
              <a:t> </a:t>
            </a:r>
            <a:r>
              <a:rPr lang="en-US" altLang="ko-KR"/>
              <a:t>&gt; Make Offer &gt; Accept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BABC86-E6F2-7ECC-9F79-9F3A21059371}"/>
              </a:ext>
            </a:extLst>
          </p:cNvPr>
          <p:cNvSpPr/>
          <p:nvPr/>
        </p:nvSpPr>
        <p:spPr>
          <a:xfrm>
            <a:off x="2803060" y="3952755"/>
            <a:ext cx="4894695" cy="3355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E717B88-CCDC-48B6-6690-4C456E4E1A6E}"/>
              </a:ext>
            </a:extLst>
          </p:cNvPr>
          <p:cNvSpPr/>
          <p:nvPr/>
        </p:nvSpPr>
        <p:spPr>
          <a:xfrm>
            <a:off x="2579563" y="404081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BF3378-9806-F464-64E3-A5BBA2344407}"/>
              </a:ext>
            </a:extLst>
          </p:cNvPr>
          <p:cNvSpPr txBox="1"/>
          <p:nvPr/>
        </p:nvSpPr>
        <p:spPr>
          <a:xfrm>
            <a:off x="9134375" y="2197836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NFT Item </a:t>
            </a:r>
            <a:r>
              <a:rPr lang="ko-KR" altLang="en-US" sz="900" dirty="0"/>
              <a:t>보유자는 </a:t>
            </a:r>
            <a:r>
              <a:rPr lang="en-US" altLang="ko-KR" sz="900" dirty="0"/>
              <a:t>[ACCEPT] </a:t>
            </a:r>
            <a:r>
              <a:rPr lang="ko-KR" altLang="en-US" sz="900" dirty="0"/>
              <a:t>버튼을 </a:t>
            </a:r>
            <a:r>
              <a:rPr lang="ko-KR" altLang="en-US" sz="900"/>
              <a:t>클릭하여 해당 </a:t>
            </a:r>
            <a:r>
              <a:rPr lang="en-US" altLang="ko-KR" sz="900"/>
              <a:t>Offer</a:t>
            </a:r>
            <a:r>
              <a:rPr lang="ko-KR" altLang="en-US" sz="900" dirty="0"/>
              <a:t>를 수락할 </a:t>
            </a:r>
            <a:r>
              <a:rPr lang="ko-KR" altLang="en-US" sz="900"/>
              <a:t>수 있습니다</a:t>
            </a:r>
            <a:r>
              <a:rPr lang="en-US" altLang="ko-KR" sz="900"/>
              <a:t>. [ACCEPT] </a:t>
            </a:r>
            <a:r>
              <a:rPr lang="ko-KR" altLang="en-US" sz="900"/>
              <a:t>버튼을 클릭할 경우 제안받은 </a:t>
            </a:r>
            <a:r>
              <a:rPr lang="en-US" altLang="ko-KR" sz="900"/>
              <a:t>[Offers] </a:t>
            </a:r>
            <a:r>
              <a:rPr lang="ko-KR" altLang="en-US" sz="900"/>
              <a:t>내역 중 가장 높은 제안 금액으로 자동 수락됩니다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6C9CDC-0361-06A4-C8CA-2621923636F6}"/>
              </a:ext>
            </a:extLst>
          </p:cNvPr>
          <p:cNvSpPr/>
          <p:nvPr/>
        </p:nvSpPr>
        <p:spPr>
          <a:xfrm>
            <a:off x="8974939" y="222435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493634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7A442C8-0FFD-3EB3-DBD2-D277573B9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5"/>
          <a:stretch/>
        </p:blipFill>
        <p:spPr>
          <a:xfrm>
            <a:off x="344295" y="1342793"/>
            <a:ext cx="7947218" cy="42071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46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고정가 판매 등록을 할 경우 해당 </a:t>
            </a:r>
            <a:r>
              <a:rPr lang="en-US" altLang="ko-KR" sz="900"/>
              <a:t>NFT Item</a:t>
            </a:r>
            <a:r>
              <a:rPr lang="ko-KR" altLang="en-US" sz="900"/>
              <a:t>의 상세 화면에 </a:t>
            </a:r>
            <a:r>
              <a:rPr lang="en-US" altLang="ko-KR" sz="900"/>
              <a:t>[</a:t>
            </a:r>
            <a:r>
              <a:rPr lang="en-US" altLang="ko-KR" sz="900" dirty="0"/>
              <a:t>AWAITING </a:t>
            </a:r>
            <a:r>
              <a:rPr lang="en-US" altLang="ko-KR" sz="900"/>
              <a:t>SALE], [</a:t>
            </a:r>
            <a:r>
              <a:rPr lang="en-US" altLang="ko-KR" sz="900" dirty="0"/>
              <a:t>PENDING </a:t>
            </a:r>
            <a:r>
              <a:rPr lang="en-US" altLang="ko-KR" sz="900"/>
              <a:t>OFFER]</a:t>
            </a:r>
            <a:r>
              <a:rPr lang="ko-KR" altLang="en-US" sz="900"/>
              <a:t>의</a:t>
            </a:r>
            <a:r>
              <a:rPr lang="en-US" altLang="ko-KR" sz="900"/>
              <a:t> </a:t>
            </a:r>
            <a:r>
              <a:rPr lang="ko-KR" altLang="en-US" sz="900"/>
              <a:t>판매 상태표시가 나타나며</a:t>
            </a:r>
            <a:r>
              <a:rPr lang="en-US" altLang="ko-KR" sz="900"/>
              <a:t>, </a:t>
            </a:r>
            <a:r>
              <a:rPr lang="ko-KR" altLang="en-US" sz="900"/>
              <a:t>누군가가 </a:t>
            </a:r>
            <a:r>
              <a:rPr lang="en-US" altLang="ko-KR" sz="900"/>
              <a:t>[BUY NOW]</a:t>
            </a:r>
            <a:r>
              <a:rPr lang="ko-KR" altLang="en-US" sz="900"/>
              <a:t>를 통해 구매할 경우 판매가 완료됩니다</a:t>
            </a:r>
            <a:r>
              <a:rPr lang="en-US" altLang="ko-KR" sz="900"/>
              <a:t>.  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0BE26B5-4F7D-9277-B568-B3E64A4AEC1D}"/>
              </a:ext>
            </a:extLst>
          </p:cNvPr>
          <p:cNvSpPr/>
          <p:nvPr/>
        </p:nvSpPr>
        <p:spPr>
          <a:xfrm>
            <a:off x="2804740" y="3640992"/>
            <a:ext cx="5042305" cy="3262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3E81773-BB68-9FD9-925B-8567E7EED603}"/>
              </a:ext>
            </a:extLst>
          </p:cNvPr>
          <p:cNvSpPr/>
          <p:nvPr/>
        </p:nvSpPr>
        <p:spPr>
          <a:xfrm>
            <a:off x="2607477" y="372437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D5E363-35F9-4FC4-80F0-AE087BE28A53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Accept offer  l  </a:t>
            </a:r>
            <a:r>
              <a:rPr lang="en-US" altLang="ko-KR" dirty="0"/>
              <a:t>Profile &gt; Created &gt; Items</a:t>
            </a:r>
            <a:r>
              <a:rPr lang="ko-KR" altLang="en-US" dirty="0"/>
              <a:t> </a:t>
            </a:r>
            <a:r>
              <a:rPr lang="en-US" altLang="ko-KR"/>
              <a:t>&gt; Fixed Price Sale &gt; Accept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96295-0380-3084-F4C4-BE972C89D7AE}"/>
              </a:ext>
            </a:extLst>
          </p:cNvPr>
          <p:cNvSpPr txBox="1"/>
          <p:nvPr/>
        </p:nvSpPr>
        <p:spPr>
          <a:xfrm>
            <a:off x="9134375" y="3804097"/>
            <a:ext cx="2722662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/>
              <a:t>※ NFT Item</a:t>
            </a:r>
            <a:r>
              <a:rPr lang="ko-KR" altLang="en-US" sz="900" b="1"/>
              <a:t> 판매 상태표시</a:t>
            </a:r>
            <a:endParaRPr lang="en-US" altLang="ko-KR" sz="900" b="1"/>
          </a:p>
          <a:p>
            <a:endParaRPr lang="en-US" altLang="ko-KR" sz="900" b="1"/>
          </a:p>
          <a:p>
            <a:r>
              <a:rPr lang="en-US" altLang="ko-KR" sz="900"/>
              <a:t>[AWAITING SALE], [PENDING OFFER]</a:t>
            </a:r>
            <a:r>
              <a:rPr lang="ko-KR" altLang="en-US" sz="900"/>
              <a:t>는 해당 </a:t>
            </a:r>
            <a:r>
              <a:rPr lang="en-US" altLang="ko-KR" sz="900"/>
              <a:t>Item</a:t>
            </a:r>
            <a:r>
              <a:rPr lang="ko-KR" altLang="en-US" sz="900"/>
              <a:t>의 보유자가 고정가판매등록 또는 옥션등록을 할 경우 나타나며</a:t>
            </a:r>
            <a:r>
              <a:rPr lang="en-US" altLang="ko-KR" sz="900"/>
              <a:t>, 2</a:t>
            </a:r>
            <a:r>
              <a:rPr lang="ko-KR" altLang="en-US" sz="900"/>
              <a:t>가지 경우 모두 동일하게 표시됩니다</a:t>
            </a:r>
            <a:r>
              <a:rPr lang="en-US" altLang="ko-KR" sz="900"/>
              <a:t>. 2</a:t>
            </a:r>
            <a:r>
              <a:rPr lang="ko-KR" altLang="en-US" sz="900"/>
              <a:t>가지 모두 클릭할 수 있는 버튼이 아니며</a:t>
            </a:r>
            <a:r>
              <a:rPr lang="en-US" altLang="ko-KR" sz="900"/>
              <a:t>, </a:t>
            </a:r>
            <a:r>
              <a:rPr lang="ko-KR" altLang="en-US" sz="900"/>
              <a:t>단순 현재 </a:t>
            </a:r>
            <a:r>
              <a:rPr lang="en-US" altLang="ko-KR" sz="900"/>
              <a:t>NFT Item</a:t>
            </a:r>
            <a:r>
              <a:rPr lang="ko-KR" altLang="en-US" sz="900"/>
              <a:t>의 판매 상태를 표시하고 있습니다</a:t>
            </a:r>
            <a:r>
              <a:rPr lang="en-US" altLang="ko-KR" sz="900"/>
              <a:t>. </a:t>
            </a:r>
            <a:endParaRPr lang="en-US" altLang="ko-KR" sz="900" b="1"/>
          </a:p>
          <a:p>
            <a:endParaRPr lang="en-US" altLang="ko-KR" sz="900" b="1"/>
          </a:p>
          <a:p>
            <a:r>
              <a:rPr lang="en-US" altLang="ko-KR" sz="900"/>
              <a:t>[AWAITING SALE]</a:t>
            </a:r>
            <a:r>
              <a:rPr lang="ko-KR" altLang="en-US" sz="900"/>
              <a:t>은 현재 </a:t>
            </a:r>
            <a:r>
              <a:rPr lang="en-US" altLang="ko-KR" sz="900"/>
              <a:t>Item</a:t>
            </a:r>
            <a:r>
              <a:rPr lang="ko-KR" altLang="en-US" sz="900"/>
              <a:t>이 판매 대기 중임을 표시</a:t>
            </a:r>
            <a:endParaRPr lang="en-US" altLang="ko-KR" sz="900"/>
          </a:p>
          <a:p>
            <a:endParaRPr lang="en-US" altLang="ko-KR" sz="900"/>
          </a:p>
          <a:p>
            <a:r>
              <a:rPr lang="en-US" altLang="ko-KR" sz="900"/>
              <a:t>[PENDING OFFER]</a:t>
            </a:r>
            <a:r>
              <a:rPr lang="ko-KR" altLang="en-US" sz="900"/>
              <a:t>는 현재 </a:t>
            </a:r>
            <a:r>
              <a:rPr lang="en-US" altLang="ko-KR" sz="900"/>
              <a:t>Offer</a:t>
            </a:r>
            <a:r>
              <a:rPr lang="ko-KR" altLang="en-US" sz="900"/>
              <a:t>가 들어오기를 기다리고 있음을 표시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1668439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0E46DE79-17C9-ED39-D990-B87E232F2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89"/>
          <a:stretch/>
        </p:blipFill>
        <p:spPr>
          <a:xfrm>
            <a:off x="418701" y="1677237"/>
            <a:ext cx="7787286" cy="27434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47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[Auction]</a:t>
            </a:r>
            <a:r>
              <a:rPr lang="ko-KR" altLang="en-US" sz="900"/>
              <a:t>으로 판매 등록한 </a:t>
            </a:r>
            <a:r>
              <a:rPr lang="en-US" altLang="ko-KR" sz="900"/>
              <a:t>NFT Item</a:t>
            </a:r>
            <a:r>
              <a:rPr lang="ko-KR" altLang="en-US" sz="900"/>
              <a:t>에 </a:t>
            </a:r>
            <a:r>
              <a:rPr lang="en-US" altLang="ko-KR" sz="900"/>
              <a:t>[PLACE A BID] </a:t>
            </a:r>
            <a:r>
              <a:rPr lang="ko-KR" altLang="en-US" sz="900"/>
              <a:t>또는 </a:t>
            </a:r>
            <a:r>
              <a:rPr lang="en-US" altLang="ko-KR" sz="900"/>
              <a:t>[MAKE OFFER]</a:t>
            </a:r>
            <a:r>
              <a:rPr lang="ko-KR" altLang="en-US" sz="900"/>
              <a:t>로 </a:t>
            </a:r>
            <a:r>
              <a:rPr lang="en-US" altLang="ko-KR" sz="900"/>
              <a:t>Offer</a:t>
            </a:r>
            <a:r>
              <a:rPr lang="ko-KR" altLang="en-US" sz="900" dirty="0"/>
              <a:t>가 들어왔다면 </a:t>
            </a:r>
            <a:r>
              <a:rPr lang="en-US" altLang="ko-KR" sz="900" dirty="0"/>
              <a:t>[PENDING </a:t>
            </a:r>
            <a:r>
              <a:rPr lang="en-US" altLang="ko-KR" sz="900"/>
              <a:t>OFFER] </a:t>
            </a:r>
            <a:r>
              <a:rPr lang="ko-KR" altLang="en-US" sz="900"/>
              <a:t>상태표시가 </a:t>
            </a:r>
            <a:r>
              <a:rPr lang="en-US" altLang="ko-KR" sz="900"/>
              <a:t>[ACCEPT] </a:t>
            </a:r>
            <a:r>
              <a:rPr lang="ko-KR" altLang="en-US" sz="900"/>
              <a:t>버튼으로 바뀌게 됩니다</a:t>
            </a:r>
            <a:r>
              <a:rPr lang="en-US" altLang="ko-KR" sz="900"/>
              <a:t>. [ACCEPT] </a:t>
            </a:r>
            <a:r>
              <a:rPr lang="ko-KR" altLang="en-US" sz="900"/>
              <a:t>버튼을 클릭할 경우 가장 높은 금액으로 제안된 금액이 수락되어 판매가 완료됩니다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CD2D23-3041-8290-F298-DC7C6F161CF0}"/>
              </a:ext>
            </a:extLst>
          </p:cNvPr>
          <p:cNvSpPr/>
          <p:nvPr/>
        </p:nvSpPr>
        <p:spPr>
          <a:xfrm>
            <a:off x="5272781" y="3889776"/>
            <a:ext cx="2421750" cy="275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4093207-1804-D939-B40A-8E3C818B950A}"/>
              </a:ext>
            </a:extLst>
          </p:cNvPr>
          <p:cNvSpPr/>
          <p:nvPr/>
        </p:nvSpPr>
        <p:spPr>
          <a:xfrm>
            <a:off x="7928027" y="423899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17547-86C8-C463-837E-888007A57284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Accept offer 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l  </a:t>
            </a:r>
            <a:r>
              <a:rPr lang="en-US" altLang="ko-KR"/>
              <a:t>Profile </a:t>
            </a:r>
            <a:r>
              <a:rPr lang="en-US" altLang="ko-KR" dirty="0"/>
              <a:t>&gt; Created &gt; Items</a:t>
            </a:r>
            <a:r>
              <a:rPr lang="ko-KR" altLang="en-US" dirty="0"/>
              <a:t> </a:t>
            </a:r>
            <a:r>
              <a:rPr lang="en-US" altLang="ko-KR"/>
              <a:t>&gt; Auction &gt; Accept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67D5101-9351-8192-6CAE-B799AD707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11" t="61057" b="1"/>
          <a:stretch/>
        </p:blipFill>
        <p:spPr>
          <a:xfrm>
            <a:off x="5242560" y="4420723"/>
            <a:ext cx="2657474" cy="5489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4CF911B-B6B4-74A7-881C-0D185067F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0270" y="3971540"/>
            <a:ext cx="686773" cy="12706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93AFA7-5806-CA35-9D4C-59D7E0839483}"/>
              </a:ext>
            </a:extLst>
          </p:cNvPr>
          <p:cNvSpPr/>
          <p:nvPr/>
        </p:nvSpPr>
        <p:spPr>
          <a:xfrm>
            <a:off x="5272781" y="4479628"/>
            <a:ext cx="2421750" cy="2753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5E9E5B5-F818-1CB1-1A54-1FD7EDFDA4EB}"/>
              </a:ext>
            </a:extLst>
          </p:cNvPr>
          <p:cNvCxnSpPr>
            <a:cxnSpLocks/>
            <a:stCxn id="6" idx="3"/>
            <a:endCxn id="18" idx="3"/>
          </p:cNvCxnSpPr>
          <p:nvPr/>
        </p:nvCxnSpPr>
        <p:spPr>
          <a:xfrm>
            <a:off x="7694531" y="4027454"/>
            <a:ext cx="12700" cy="589852"/>
          </a:xfrm>
          <a:prstGeom prst="bentConnector3">
            <a:avLst>
              <a:gd name="adj1" fmla="val 135918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545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27904389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56CC2461-AB4A-60F1-29F0-BCAFEFC25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99" y="2436079"/>
            <a:ext cx="3687186" cy="287199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49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[Profile]</a:t>
            </a:r>
            <a:r>
              <a:rPr lang="ko-KR" altLang="en-US" sz="900" dirty="0"/>
              <a:t>은 사용자의 </a:t>
            </a:r>
            <a:r>
              <a:rPr lang="en-US" altLang="ko-KR" sz="900" dirty="0"/>
              <a:t>Name/</a:t>
            </a:r>
            <a:r>
              <a:rPr lang="ko-KR" altLang="en-US" sz="900" dirty="0"/>
              <a:t>프로필 이미지</a:t>
            </a:r>
            <a:r>
              <a:rPr lang="en-US" altLang="ko-KR" sz="900" dirty="0"/>
              <a:t>/</a:t>
            </a:r>
            <a:r>
              <a:rPr lang="ko-KR" altLang="en-US" sz="900" dirty="0" err="1"/>
              <a:t>배너이미지</a:t>
            </a:r>
            <a:r>
              <a:rPr lang="ko-KR" altLang="en-US" sz="900" dirty="0"/>
              <a:t> 등을 설정할 수 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이미지는</a:t>
            </a:r>
            <a:r>
              <a:rPr lang="en-US" altLang="ko-KR" sz="900" dirty="0"/>
              <a:t> </a:t>
            </a:r>
            <a:r>
              <a:rPr lang="en-US" altLang="ko-KR" sz="900" b="0" i="0" dirty="0">
                <a:effectLst/>
                <a:latin typeface="Arial" panose="020B0604020202020204" pitchFamily="34" charset="0"/>
              </a:rPr>
              <a:t>jpg, </a:t>
            </a:r>
            <a:r>
              <a:rPr lang="en-US" altLang="ko-KR" sz="900" b="0" i="0" dirty="0" err="1">
                <a:effectLst/>
                <a:latin typeface="Arial" panose="020B0604020202020204" pitchFamily="34" charset="0"/>
              </a:rPr>
              <a:t>png</a:t>
            </a:r>
            <a:r>
              <a:rPr lang="en-US" altLang="ko-KR" sz="900" b="0" i="0" dirty="0">
                <a:effectLst/>
                <a:latin typeface="Arial" panose="020B0604020202020204" pitchFamily="34" charset="0"/>
              </a:rPr>
              <a:t>, gif </a:t>
            </a:r>
            <a:r>
              <a:rPr lang="ko-KR" altLang="en-US" sz="900" b="0" i="0" dirty="0">
                <a:effectLst/>
                <a:latin typeface="Arial" panose="020B0604020202020204" pitchFamily="34" charset="0"/>
              </a:rPr>
              <a:t>지원 가능하고</a:t>
            </a:r>
            <a:r>
              <a:rPr lang="en-US" altLang="ko-KR" sz="900" b="0" i="0" dirty="0">
                <a:effectLst/>
                <a:latin typeface="Arial" panose="020B0604020202020204" pitchFamily="34" charset="0"/>
              </a:rPr>
              <a:t>, </a:t>
            </a:r>
            <a:r>
              <a:rPr lang="ko-KR" altLang="en-US" sz="900" b="0" i="0" dirty="0">
                <a:effectLst/>
                <a:latin typeface="Arial" panose="020B0604020202020204" pitchFamily="34" charset="0"/>
              </a:rPr>
              <a:t>파일 사이즈는 </a:t>
            </a:r>
            <a:r>
              <a:rPr lang="en-US" altLang="ko-KR" sz="900" b="0" i="0" dirty="0">
                <a:effectLst/>
                <a:latin typeface="Arial" panose="020B0604020202020204" pitchFamily="34" charset="0"/>
              </a:rPr>
              <a:t>10M</a:t>
            </a:r>
            <a:r>
              <a:rPr lang="ko-KR" altLang="en-US" sz="900" b="0" i="0" dirty="0">
                <a:effectLst/>
                <a:latin typeface="Arial" panose="020B0604020202020204" pitchFamily="34" charset="0"/>
              </a:rPr>
              <a:t>까지 업로드가 가능합니다</a:t>
            </a:r>
            <a:r>
              <a:rPr lang="en-US" altLang="ko-KR" sz="900" b="0" i="0" dirty="0">
                <a:effectLst/>
                <a:latin typeface="Arial" panose="020B0604020202020204" pitchFamily="34" charset="0"/>
              </a:rPr>
              <a:t>. </a:t>
            </a:r>
            <a:r>
              <a:rPr lang="ko-KR" altLang="en-US" sz="900" b="0" i="0" dirty="0">
                <a:effectLst/>
                <a:latin typeface="Arial" panose="020B0604020202020204" pitchFamily="34" charset="0"/>
              </a:rPr>
              <a:t>이미지 업로드 전 꼭 사이즈를 확인해주세요</a:t>
            </a:r>
            <a:r>
              <a:rPr lang="en-US" altLang="ko-KR" sz="900" b="0" i="0" dirty="0">
                <a:effectLst/>
                <a:latin typeface="Arial" panose="020B0604020202020204" pitchFamily="34" charset="0"/>
              </a:rPr>
              <a:t>. 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1C22B-B473-3048-526E-EF9FEAF30C0E}"/>
              </a:ext>
            </a:extLst>
          </p:cNvPr>
          <p:cNvSpPr txBox="1"/>
          <p:nvPr/>
        </p:nvSpPr>
        <p:spPr>
          <a:xfrm>
            <a:off x="9134375" y="1892922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[My Collection]</a:t>
            </a:r>
            <a:r>
              <a:rPr lang="ko-KR" altLang="en-US" sz="900"/>
              <a:t>에서는 사용자가 만들 </a:t>
            </a:r>
            <a:r>
              <a:rPr lang="en-US" altLang="ko-KR" sz="900"/>
              <a:t>NFT </a:t>
            </a:r>
            <a:r>
              <a:rPr lang="ko-KR" altLang="en-US" sz="900"/>
              <a:t>아이템의 컬랙션 카테고리를 설정할 수 있습니다</a:t>
            </a:r>
            <a:r>
              <a:rPr lang="en-US" altLang="ko-KR" sz="900"/>
              <a:t>. [My Collection]</a:t>
            </a:r>
            <a:r>
              <a:rPr lang="ko-KR" altLang="en-US" sz="900"/>
              <a:t>을 먼저 설정하여야 </a:t>
            </a:r>
            <a:r>
              <a:rPr lang="en-US" altLang="ko-KR" sz="900"/>
              <a:t>[Create]</a:t>
            </a:r>
            <a:r>
              <a:rPr lang="ko-KR" altLang="en-US" sz="900"/>
              <a:t>에서 </a:t>
            </a:r>
            <a:r>
              <a:rPr lang="en-US" altLang="ko-KR" sz="900"/>
              <a:t>NFT </a:t>
            </a:r>
            <a:r>
              <a:rPr lang="ko-KR" altLang="en-US" sz="900"/>
              <a:t>아이템을 등록하여 민트할 수 있습니다</a:t>
            </a:r>
            <a:r>
              <a:rPr lang="en-US" altLang="ko-KR" sz="900"/>
              <a:t>.  </a:t>
            </a:r>
            <a:endParaRPr lang="ko-KR" altLang="en-US" sz="9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E0D3985-DDEB-0119-BDED-0724B1EF7DED}"/>
              </a:ext>
            </a:extLst>
          </p:cNvPr>
          <p:cNvSpPr/>
          <p:nvPr/>
        </p:nvSpPr>
        <p:spPr>
          <a:xfrm>
            <a:off x="8974939" y="191943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51C89-62A1-F28E-D41F-E434D6FF8271}"/>
              </a:ext>
            </a:extLst>
          </p:cNvPr>
          <p:cNvSpPr txBox="1"/>
          <p:nvPr/>
        </p:nvSpPr>
        <p:spPr>
          <a:xfrm>
            <a:off x="9134375" y="2734275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[Create]</a:t>
            </a:r>
            <a:r>
              <a:rPr lang="ko-KR" altLang="en-US" sz="900"/>
              <a:t>에서 </a:t>
            </a:r>
            <a:r>
              <a:rPr lang="en-US" altLang="ko-KR" sz="900"/>
              <a:t>NFT</a:t>
            </a:r>
            <a:r>
              <a:rPr lang="ko-KR" altLang="en-US" sz="900"/>
              <a:t>아이템을 업로드하여 민트할 수 있습니다</a:t>
            </a:r>
            <a:r>
              <a:rPr lang="en-US" altLang="ko-KR" sz="900"/>
              <a:t>. </a:t>
            </a:r>
            <a:r>
              <a:rPr lang="ko-KR" altLang="en-US" sz="900"/>
              <a:t>다만 </a:t>
            </a:r>
            <a:r>
              <a:rPr lang="en-US" altLang="ko-KR" sz="900"/>
              <a:t>[My Collection]</a:t>
            </a:r>
            <a:r>
              <a:rPr lang="ko-KR" altLang="en-US" sz="900"/>
              <a:t>을 먼저 설정해야 이용이 가능합니다</a:t>
            </a:r>
            <a:r>
              <a:rPr lang="en-US" altLang="ko-KR" sz="900"/>
              <a:t>. </a:t>
            </a:r>
            <a:endParaRPr lang="ko-KR" altLang="en-US" sz="9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8ACCE7-406B-179E-8B4B-E36A469998A3}"/>
              </a:ext>
            </a:extLst>
          </p:cNvPr>
          <p:cNvSpPr/>
          <p:nvPr/>
        </p:nvSpPr>
        <p:spPr>
          <a:xfrm>
            <a:off x="8974939" y="276079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26CC12C-6719-D17A-900A-EAF86CA35102}"/>
              </a:ext>
            </a:extLst>
          </p:cNvPr>
          <p:cNvSpPr/>
          <p:nvPr/>
        </p:nvSpPr>
        <p:spPr>
          <a:xfrm>
            <a:off x="5258983" y="290373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F882B6-65D7-6967-F21F-42FDE8B3540C}"/>
              </a:ext>
            </a:extLst>
          </p:cNvPr>
          <p:cNvSpPr/>
          <p:nvPr/>
        </p:nvSpPr>
        <p:spPr>
          <a:xfrm>
            <a:off x="4604882" y="2880437"/>
            <a:ext cx="593435" cy="206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0743AD-FA04-4257-72FD-E39E42B9AF71}"/>
              </a:ext>
            </a:extLst>
          </p:cNvPr>
          <p:cNvSpPr/>
          <p:nvPr/>
        </p:nvSpPr>
        <p:spPr>
          <a:xfrm>
            <a:off x="4604882" y="3373707"/>
            <a:ext cx="907760" cy="206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1A642F1-2D7E-BF89-37D6-DE7A47EA5E4E}"/>
              </a:ext>
            </a:extLst>
          </p:cNvPr>
          <p:cNvSpPr/>
          <p:nvPr/>
        </p:nvSpPr>
        <p:spPr>
          <a:xfrm>
            <a:off x="5568320" y="339700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B3B6C1-3C52-4458-28F6-D9C8BB037BD8}"/>
              </a:ext>
            </a:extLst>
          </p:cNvPr>
          <p:cNvSpPr/>
          <p:nvPr/>
        </p:nvSpPr>
        <p:spPr>
          <a:xfrm>
            <a:off x="4604882" y="3630649"/>
            <a:ext cx="907760" cy="206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BE0AD66-65F4-063F-62B5-CF41C96DC778}"/>
              </a:ext>
            </a:extLst>
          </p:cNvPr>
          <p:cNvSpPr/>
          <p:nvPr/>
        </p:nvSpPr>
        <p:spPr>
          <a:xfrm>
            <a:off x="5568320" y="365984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F4B00-B790-1A29-18C9-E712DA76699F}"/>
              </a:ext>
            </a:extLst>
          </p:cNvPr>
          <p:cNvSpPr txBox="1"/>
          <p:nvPr/>
        </p:nvSpPr>
        <p:spPr>
          <a:xfrm>
            <a:off x="334962" y="1089794"/>
            <a:ext cx="7457033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※ NFT </a:t>
            </a:r>
            <a:r>
              <a:rPr lang="ko-KR" altLang="en-US" sz="1200"/>
              <a:t>발행</a:t>
            </a:r>
            <a:r>
              <a:rPr lang="en-US" altLang="ko-KR" sz="1200"/>
              <a:t>(Mint)</a:t>
            </a:r>
            <a:r>
              <a:rPr lang="ko-KR" altLang="en-US" sz="1200"/>
              <a:t>을 위해서는 접속한 사용자가 본인의 </a:t>
            </a:r>
            <a:r>
              <a:rPr lang="en-US" altLang="ko-KR" sz="1200"/>
              <a:t>Profile, My Collection</a:t>
            </a:r>
            <a:r>
              <a:rPr lang="ko-KR" altLang="en-US" sz="1200"/>
              <a:t>을 세팅 후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Create</a:t>
            </a:r>
            <a:r>
              <a:rPr lang="ko-KR" altLang="en-US" sz="1200"/>
              <a:t>의 순서로 진행해야 </a:t>
            </a:r>
            <a:r>
              <a:rPr lang="en-US" altLang="ko-KR" sz="1200"/>
              <a:t>NFT</a:t>
            </a:r>
            <a:r>
              <a:rPr lang="ko-KR" altLang="en-US" sz="1200"/>
              <a:t>를 발행할 수 있습니다</a:t>
            </a:r>
            <a:r>
              <a:rPr lang="en-US" altLang="ko-KR" sz="1200"/>
              <a:t>.  </a:t>
            </a:r>
            <a:endParaRPr lang="ko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02E5BC-9E25-7AB4-9B7B-B880F7A43749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Setting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Mint  l  </a:t>
            </a:r>
            <a:r>
              <a:rPr lang="en-US" altLang="ko-KR"/>
              <a:t>Main Page &gt; Profile Icon &gt; Settings for Mint(Profile / My Collections / Create)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92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76E580C-755F-C87F-F277-66CEC01C9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35" y="877994"/>
            <a:ext cx="7772400" cy="48755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156FD1-8357-B9A7-6126-AAF2FF1A6597}"/>
              </a:ext>
            </a:extLst>
          </p:cNvPr>
          <p:cNvSpPr txBox="1"/>
          <p:nvPr/>
        </p:nvSpPr>
        <p:spPr>
          <a:xfrm>
            <a:off x="334963" y="284686"/>
            <a:ext cx="549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MetaMask Setting  l  </a:t>
            </a:r>
            <a:r>
              <a:rPr lang="en-US" altLang="ko-KR"/>
              <a:t>Main Page</a:t>
            </a:r>
            <a:r>
              <a:rPr lang="ko-KR" altLang="en-US"/>
              <a:t> </a:t>
            </a:r>
            <a:r>
              <a:rPr lang="en-US" altLang="ko-KR"/>
              <a:t>&gt; Connect Wallet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5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F017A-6AF0-E648-17E5-B48CC11D2777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THE MARKET</a:t>
            </a:r>
            <a:r>
              <a:rPr lang="ko-KR" altLang="en-US" sz="900" dirty="0"/>
              <a:t>에서는 가상자산 지갑</a:t>
            </a:r>
            <a:r>
              <a:rPr lang="en-US" altLang="ko-KR" sz="900" dirty="0"/>
              <a:t>(MetaMask)</a:t>
            </a:r>
            <a:r>
              <a:rPr lang="ko-KR" altLang="en-US" sz="900" dirty="0"/>
              <a:t>이 있어야 </a:t>
            </a:r>
            <a:r>
              <a:rPr lang="en-US" altLang="ko-KR" sz="900" dirty="0"/>
              <a:t>NFT</a:t>
            </a:r>
            <a:r>
              <a:rPr lang="ko-KR" altLang="en-US" sz="900" dirty="0"/>
              <a:t>를 거래할 수 있습니다</a:t>
            </a:r>
            <a:r>
              <a:rPr lang="en-US" altLang="ko-KR" sz="900" dirty="0"/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9C62F4E-33B3-56B8-0AC1-428AD030A666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277FC-C287-3560-3966-64207CFDE219}"/>
              </a:ext>
            </a:extLst>
          </p:cNvPr>
          <p:cNvSpPr txBox="1"/>
          <p:nvPr/>
        </p:nvSpPr>
        <p:spPr>
          <a:xfrm>
            <a:off x="9134375" y="1473637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[Connect Wallet]</a:t>
            </a:r>
            <a:r>
              <a:rPr lang="ko-KR" altLang="en-US" sz="900" dirty="0"/>
              <a:t>을 클릭하여 </a:t>
            </a:r>
            <a:r>
              <a:rPr lang="en-US" altLang="ko-KR" sz="900" dirty="0"/>
              <a:t>MetaMask</a:t>
            </a:r>
            <a:r>
              <a:rPr lang="ko-KR" altLang="en-US" sz="900" dirty="0"/>
              <a:t>를 연결합니다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32F0E17-8018-016F-B732-24F1E2B38A06}"/>
              </a:ext>
            </a:extLst>
          </p:cNvPr>
          <p:cNvSpPr/>
          <p:nvPr/>
        </p:nvSpPr>
        <p:spPr>
          <a:xfrm>
            <a:off x="8974939" y="150015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7D2914-DEB6-793C-9D75-75B21303C042}"/>
              </a:ext>
            </a:extLst>
          </p:cNvPr>
          <p:cNvSpPr txBox="1"/>
          <p:nvPr/>
        </p:nvSpPr>
        <p:spPr>
          <a:xfrm>
            <a:off x="9134375" y="1927072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[MetaMask]</a:t>
            </a:r>
            <a:r>
              <a:rPr lang="ko-KR" altLang="en-US" sz="900" dirty="0"/>
              <a:t>가 설치되지 않았을 경우 지갑 생성 페이지로 이동합니다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ADEF742-E36B-89FE-F0A0-E07EF7F9DD26}"/>
              </a:ext>
            </a:extLst>
          </p:cNvPr>
          <p:cNvSpPr/>
          <p:nvPr/>
        </p:nvSpPr>
        <p:spPr>
          <a:xfrm>
            <a:off x="8974939" y="195358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5A319-5ED1-23E9-0FA6-6B2B4CC5061A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DFDB203-8633-D964-E00F-FE83819E77F0}"/>
              </a:ext>
            </a:extLst>
          </p:cNvPr>
          <p:cNvSpPr/>
          <p:nvPr/>
        </p:nvSpPr>
        <p:spPr>
          <a:xfrm>
            <a:off x="293694" y="97638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FA9D01-4B80-F461-9FBE-64271FAF0832}"/>
              </a:ext>
            </a:extLst>
          </p:cNvPr>
          <p:cNvSpPr/>
          <p:nvPr/>
        </p:nvSpPr>
        <p:spPr>
          <a:xfrm>
            <a:off x="6252277" y="969016"/>
            <a:ext cx="824384" cy="1741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7151357-E0CD-AF7A-1F4D-D0D988892F4E}"/>
              </a:ext>
            </a:extLst>
          </p:cNvPr>
          <p:cNvSpPr/>
          <p:nvPr/>
        </p:nvSpPr>
        <p:spPr>
          <a:xfrm>
            <a:off x="6029029" y="96901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B523FF-4201-9283-8431-2A34FA903374}"/>
              </a:ext>
            </a:extLst>
          </p:cNvPr>
          <p:cNvSpPr txBox="1"/>
          <p:nvPr/>
        </p:nvSpPr>
        <p:spPr>
          <a:xfrm>
            <a:off x="8974939" y="4511267"/>
            <a:ext cx="288209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※ THE MARKET</a:t>
            </a:r>
            <a:r>
              <a:rPr lang="ko-KR" altLang="en-US" sz="900" dirty="0"/>
              <a:t>에서는 현재 </a:t>
            </a:r>
            <a:r>
              <a:rPr lang="en-US" altLang="ko-KR" sz="900" dirty="0"/>
              <a:t>MetaMask</a:t>
            </a:r>
            <a:r>
              <a:rPr lang="ko-KR" altLang="en-US" sz="900" dirty="0"/>
              <a:t>를 대표 </a:t>
            </a:r>
            <a:r>
              <a:rPr lang="en-US" altLang="ko-KR" sz="900" dirty="0"/>
              <a:t>Wallet</a:t>
            </a:r>
            <a:r>
              <a:rPr lang="ko-KR" altLang="en-US" sz="900" dirty="0"/>
              <a:t>으로 지원하고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DA68392-0202-79BE-C827-5859CCABC70A}"/>
              </a:ext>
            </a:extLst>
          </p:cNvPr>
          <p:cNvSpPr/>
          <p:nvPr/>
        </p:nvSpPr>
        <p:spPr>
          <a:xfrm>
            <a:off x="4615896" y="415704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A553E8-C559-9700-2C26-19051DFFA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816" y="3157018"/>
            <a:ext cx="2821135" cy="180224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60F44B-CCEE-1F48-2501-60B147D8DC3A}"/>
              </a:ext>
            </a:extLst>
          </p:cNvPr>
          <p:cNvSpPr/>
          <p:nvPr/>
        </p:nvSpPr>
        <p:spPr>
          <a:xfrm>
            <a:off x="4561165" y="4366437"/>
            <a:ext cx="807827" cy="4152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DF93E30-DBDC-2BE6-CBAF-DC584DE010C9}"/>
              </a:ext>
            </a:extLst>
          </p:cNvPr>
          <p:cNvCxnSpPr>
            <a:cxnSpLocks/>
            <a:stCxn id="25" idx="2"/>
            <a:endCxn id="34" idx="0"/>
          </p:cNvCxnSpPr>
          <p:nvPr/>
        </p:nvCxnSpPr>
        <p:spPr>
          <a:xfrm rot="5400000">
            <a:off x="4203154" y="1905122"/>
            <a:ext cx="3223240" cy="169939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382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59B8546-80EE-D9D0-9AD2-CF34018F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865" y="3143646"/>
            <a:ext cx="3190726" cy="33714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B49377-34F4-2761-D1CF-9AA38A32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8" y="1747562"/>
            <a:ext cx="5610444" cy="1245608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50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[Create a collection] </a:t>
            </a:r>
            <a:r>
              <a:rPr lang="ko-KR" altLang="en-US" sz="900"/>
              <a:t>버튼을 클릭 시 </a:t>
            </a:r>
            <a:r>
              <a:rPr lang="en-US" altLang="ko-KR" sz="900"/>
              <a:t>THE MARKET</a:t>
            </a:r>
            <a:r>
              <a:rPr lang="ko-KR" altLang="en-US" sz="900"/>
              <a:t>의 스마트컨트랙트를 이용하여 서비스를 이용하겠다는 승인요청창이 나옵니다</a:t>
            </a:r>
            <a:r>
              <a:rPr lang="en-US" altLang="ko-KR" sz="900"/>
              <a:t>.</a:t>
            </a:r>
            <a:endParaRPr lang="ko-KR" altLang="en-US" sz="9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1C22B-B473-3048-526E-EF9FEAF30C0E}"/>
              </a:ext>
            </a:extLst>
          </p:cNvPr>
          <p:cNvSpPr txBox="1"/>
          <p:nvPr/>
        </p:nvSpPr>
        <p:spPr>
          <a:xfrm>
            <a:off x="9134375" y="1709500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[CONFIRM]</a:t>
            </a:r>
            <a:r>
              <a:rPr lang="ko-KR" altLang="en-US" sz="900" dirty="0"/>
              <a:t>을 클릭하면 </a:t>
            </a:r>
            <a:r>
              <a:rPr lang="en-US" altLang="ko-KR" sz="900" dirty="0"/>
              <a:t>COLLECTION DETAILS</a:t>
            </a:r>
            <a:r>
              <a:rPr lang="ko-KR" altLang="en-US" sz="900" dirty="0"/>
              <a:t>를 입력할 수 있는 화면으로 이동합니다</a:t>
            </a:r>
            <a:r>
              <a:rPr lang="en-US" altLang="ko-KR" sz="900" dirty="0"/>
              <a:t>. </a:t>
            </a:r>
            <a:r>
              <a:rPr lang="ko-KR" altLang="en-US" sz="900" dirty="0"/>
              <a:t> 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E0D3985-DDEB-0119-BDED-0724B1EF7DED}"/>
              </a:ext>
            </a:extLst>
          </p:cNvPr>
          <p:cNvSpPr/>
          <p:nvPr/>
        </p:nvSpPr>
        <p:spPr>
          <a:xfrm>
            <a:off x="8974939" y="173601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51C89-62A1-F28E-D41F-E434D6FF8271}"/>
              </a:ext>
            </a:extLst>
          </p:cNvPr>
          <p:cNvSpPr txBox="1"/>
          <p:nvPr/>
        </p:nvSpPr>
        <p:spPr>
          <a:xfrm>
            <a:off x="9134375" y="2285783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[Learn more]</a:t>
            </a:r>
            <a:r>
              <a:rPr lang="ko-KR" altLang="en-US" sz="900"/>
              <a:t>는 현재 링크가 연결되어 있지 않으나</a:t>
            </a:r>
            <a:r>
              <a:rPr lang="en-US" altLang="ko-KR" sz="900"/>
              <a:t>, </a:t>
            </a:r>
            <a:r>
              <a:rPr lang="ko-KR" altLang="en-US" sz="900"/>
              <a:t>향후 </a:t>
            </a:r>
            <a:r>
              <a:rPr lang="en-US" altLang="ko-KR" sz="900"/>
              <a:t>UESR GUIDE</a:t>
            </a:r>
            <a:r>
              <a:rPr lang="ko-KR" altLang="en-US" sz="900"/>
              <a:t>의 해당내용과 연결할 예정입니다</a:t>
            </a:r>
            <a:r>
              <a:rPr lang="en-US" altLang="ko-KR" sz="900"/>
              <a:t>. </a:t>
            </a:r>
            <a:endParaRPr lang="ko-KR" altLang="en-US" sz="9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8ACCE7-406B-179E-8B4B-E36A469998A3}"/>
              </a:ext>
            </a:extLst>
          </p:cNvPr>
          <p:cNvSpPr/>
          <p:nvPr/>
        </p:nvSpPr>
        <p:spPr>
          <a:xfrm>
            <a:off x="8974939" y="231229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D77D591-2914-966B-FC9B-242F81BE6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976" y="3867540"/>
            <a:ext cx="2307261" cy="14195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03781170-D607-6795-45DA-6AAF61D8FBDF}"/>
              </a:ext>
            </a:extLst>
          </p:cNvPr>
          <p:cNvSpPr/>
          <p:nvPr/>
        </p:nvSpPr>
        <p:spPr>
          <a:xfrm>
            <a:off x="1132003" y="272709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EDA6773-8086-FED9-43E8-D213A1794CC8}"/>
              </a:ext>
            </a:extLst>
          </p:cNvPr>
          <p:cNvSpPr/>
          <p:nvPr/>
        </p:nvSpPr>
        <p:spPr>
          <a:xfrm>
            <a:off x="1361532" y="2712445"/>
            <a:ext cx="736358" cy="188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06AD50-F438-3E58-7515-A986EF70751F}"/>
              </a:ext>
            </a:extLst>
          </p:cNvPr>
          <p:cNvSpPr/>
          <p:nvPr/>
        </p:nvSpPr>
        <p:spPr>
          <a:xfrm>
            <a:off x="2623784" y="4747650"/>
            <a:ext cx="1550556" cy="2055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0CF0862F-76EE-B3F9-BDD3-CF9C067F0A4F}"/>
              </a:ext>
            </a:extLst>
          </p:cNvPr>
          <p:cNvCxnSpPr>
            <a:cxnSpLocks/>
            <a:stCxn id="27" idx="2"/>
            <a:endCxn id="28" idx="1"/>
          </p:cNvCxnSpPr>
          <p:nvPr/>
        </p:nvCxnSpPr>
        <p:spPr>
          <a:xfrm rot="16200000" flipH="1">
            <a:off x="1202136" y="3428761"/>
            <a:ext cx="1949223" cy="89407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81E246A-745B-19D5-1C84-424941839A71}"/>
              </a:ext>
            </a:extLst>
          </p:cNvPr>
          <p:cNvSpPr/>
          <p:nvPr/>
        </p:nvSpPr>
        <p:spPr>
          <a:xfrm>
            <a:off x="4943797" y="3068999"/>
            <a:ext cx="3321199" cy="34992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7889666-B766-7168-02B2-9E754A006C86}"/>
              </a:ext>
            </a:extLst>
          </p:cNvPr>
          <p:cNvCxnSpPr>
            <a:cxnSpLocks/>
            <a:stCxn id="28" idx="2"/>
            <a:endCxn id="33" idx="1"/>
          </p:cNvCxnSpPr>
          <p:nvPr/>
        </p:nvCxnSpPr>
        <p:spPr>
          <a:xfrm rot="5400000" flipH="1" flipV="1">
            <a:off x="4104147" y="4113519"/>
            <a:ext cx="134564" cy="1544735"/>
          </a:xfrm>
          <a:prstGeom prst="bentConnector4">
            <a:avLst>
              <a:gd name="adj1" fmla="val -169882"/>
              <a:gd name="adj2" fmla="val 7509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F40ACED7-C7E4-A43E-2C85-7EEB080C1B29}"/>
              </a:ext>
            </a:extLst>
          </p:cNvPr>
          <p:cNvSpPr/>
          <p:nvPr/>
        </p:nvSpPr>
        <p:spPr>
          <a:xfrm>
            <a:off x="4659137" y="489123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F119D56-4C60-5D45-6E94-9596BEDD3793}"/>
              </a:ext>
            </a:extLst>
          </p:cNvPr>
          <p:cNvSpPr/>
          <p:nvPr/>
        </p:nvSpPr>
        <p:spPr>
          <a:xfrm>
            <a:off x="1361532" y="2521744"/>
            <a:ext cx="517274" cy="1391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476E55D-170A-C59C-D6F8-F459DA57E5A3}"/>
              </a:ext>
            </a:extLst>
          </p:cNvPr>
          <p:cNvSpPr/>
          <p:nvPr/>
        </p:nvSpPr>
        <p:spPr>
          <a:xfrm>
            <a:off x="1906645" y="239913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62AD97-B7E4-8052-CD0D-70C41CF62BA0}"/>
              </a:ext>
            </a:extLst>
          </p:cNvPr>
          <p:cNvSpPr txBox="1"/>
          <p:nvPr/>
        </p:nvSpPr>
        <p:spPr>
          <a:xfrm>
            <a:off x="8974939" y="5382246"/>
            <a:ext cx="272266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※ My Collections</a:t>
            </a:r>
            <a:r>
              <a:rPr lang="ko-KR" altLang="en-US" sz="900" dirty="0"/>
              <a:t>는 사용자가 </a:t>
            </a:r>
            <a:r>
              <a:rPr lang="en-US" altLang="ko-KR" sz="900" dirty="0"/>
              <a:t>NFT </a:t>
            </a:r>
            <a:r>
              <a:rPr lang="ko-KR" altLang="en-US" sz="900" dirty="0"/>
              <a:t>아이템을 등록하고 </a:t>
            </a:r>
            <a:r>
              <a:rPr lang="ko-KR" altLang="en-US" sz="900" dirty="0" err="1"/>
              <a:t>민트할</a:t>
            </a:r>
            <a:r>
              <a:rPr lang="ko-KR" altLang="en-US" sz="900" dirty="0"/>
              <a:t> 때 보관할 수 있는 아이템 </a:t>
            </a:r>
            <a:r>
              <a:rPr lang="ko-KR" altLang="en-US" sz="900" dirty="0" err="1"/>
              <a:t>소장단위입니다</a:t>
            </a:r>
            <a:r>
              <a:rPr lang="en-US" altLang="ko-KR" sz="900" dirty="0"/>
              <a:t>. My Collections</a:t>
            </a:r>
            <a:r>
              <a:rPr lang="ko-KR" altLang="en-US" sz="900" dirty="0"/>
              <a:t>에서는 사용자가 원할 경우 </a:t>
            </a:r>
            <a:r>
              <a:rPr lang="ko-KR" altLang="en-US" sz="900" dirty="0" err="1"/>
              <a:t>여러개의</a:t>
            </a:r>
            <a:r>
              <a:rPr lang="ko-KR" altLang="en-US" sz="900" dirty="0"/>
              <a:t> </a:t>
            </a:r>
            <a:r>
              <a:rPr lang="en-US" altLang="ko-KR" sz="900" dirty="0"/>
              <a:t>Collection</a:t>
            </a:r>
            <a:r>
              <a:rPr lang="ko-KR" altLang="en-US" sz="900" dirty="0"/>
              <a:t>을 생성할 수 있습니다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84194-C9B6-7B68-8690-A45CC18E716D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Setting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Mint  l  </a:t>
            </a:r>
            <a:r>
              <a:rPr lang="en-US" altLang="ko-KR"/>
              <a:t>Main Page &gt; Profile Icon &gt; My Collections 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72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449B7EAA-BB43-EEAA-A4B0-182A3B6A9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62" y="892428"/>
            <a:ext cx="5187140" cy="548099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51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[NAME]</a:t>
            </a:r>
            <a:r>
              <a:rPr lang="ko-KR" altLang="en-US" sz="900"/>
              <a:t>은 사용자가 사용할 </a:t>
            </a:r>
            <a:r>
              <a:rPr lang="en-US" altLang="ko-KR" sz="900"/>
              <a:t>Collection</a:t>
            </a:r>
            <a:r>
              <a:rPr lang="ko-KR" altLang="en-US" sz="900"/>
              <a:t>의 이름을 기입합니다</a:t>
            </a:r>
            <a:r>
              <a:rPr lang="en-US" altLang="ko-KR" sz="900"/>
              <a:t>. </a:t>
            </a:r>
            <a:endParaRPr lang="ko-KR" altLang="en-US" sz="90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1C22B-B473-3048-526E-EF9FEAF30C0E}"/>
              </a:ext>
            </a:extLst>
          </p:cNvPr>
          <p:cNvSpPr txBox="1"/>
          <p:nvPr/>
        </p:nvSpPr>
        <p:spPr>
          <a:xfrm>
            <a:off x="9134375" y="141715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[DESCRIPTION]</a:t>
            </a:r>
            <a:r>
              <a:rPr lang="ko-KR" altLang="en-US" sz="900"/>
              <a:t>은 해당 </a:t>
            </a:r>
            <a:r>
              <a:rPr lang="en-US" altLang="ko-KR" sz="900"/>
              <a:t>Collection</a:t>
            </a:r>
            <a:r>
              <a:rPr lang="ko-KR" altLang="en-US" sz="900"/>
              <a:t>의 특징 및 설명을 기입합니다</a:t>
            </a:r>
            <a:r>
              <a:rPr lang="en-US" altLang="ko-KR" sz="900"/>
              <a:t>. </a:t>
            </a:r>
            <a:endParaRPr lang="ko-KR" altLang="en-US" sz="9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E0D3985-DDEB-0119-BDED-0724B1EF7DED}"/>
              </a:ext>
            </a:extLst>
          </p:cNvPr>
          <p:cNvSpPr/>
          <p:nvPr/>
        </p:nvSpPr>
        <p:spPr>
          <a:xfrm>
            <a:off x="8974939" y="144367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51C89-62A1-F28E-D41F-E434D6FF8271}"/>
              </a:ext>
            </a:extLst>
          </p:cNvPr>
          <p:cNvSpPr txBox="1"/>
          <p:nvPr/>
        </p:nvSpPr>
        <p:spPr>
          <a:xfrm>
            <a:off x="9134375" y="1803673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[URL]</a:t>
            </a:r>
            <a:r>
              <a:rPr lang="ko-KR" altLang="en-US" sz="900"/>
              <a:t>은 해당 </a:t>
            </a:r>
            <a:r>
              <a:rPr lang="en-US" altLang="ko-KR" sz="900"/>
              <a:t>Collection</a:t>
            </a:r>
            <a:r>
              <a:rPr lang="ko-KR" altLang="en-US" sz="900"/>
              <a:t>의 </a:t>
            </a:r>
            <a:r>
              <a:rPr lang="en-US" altLang="ko-KR" sz="900"/>
              <a:t>URL</a:t>
            </a:r>
            <a:r>
              <a:rPr lang="ko-KR" altLang="en-US" sz="900"/>
              <a:t>주소를 기입합니다</a:t>
            </a:r>
            <a:r>
              <a:rPr lang="en-US" altLang="ko-KR" sz="900"/>
              <a:t>. </a:t>
            </a:r>
            <a:endParaRPr lang="ko-KR" altLang="en-US" sz="90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8ACCE7-406B-179E-8B4B-E36A469998A3}"/>
              </a:ext>
            </a:extLst>
          </p:cNvPr>
          <p:cNvSpPr/>
          <p:nvPr/>
        </p:nvSpPr>
        <p:spPr>
          <a:xfrm>
            <a:off x="8974939" y="183018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45BF0C-07DE-AD34-9C33-59BB3ACAA5B2}"/>
              </a:ext>
            </a:extLst>
          </p:cNvPr>
          <p:cNvSpPr/>
          <p:nvPr/>
        </p:nvSpPr>
        <p:spPr>
          <a:xfrm>
            <a:off x="1772957" y="1806065"/>
            <a:ext cx="3170840" cy="346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7B5C45-0426-C13E-F5F7-536438207A60}"/>
              </a:ext>
            </a:extLst>
          </p:cNvPr>
          <p:cNvSpPr/>
          <p:nvPr/>
        </p:nvSpPr>
        <p:spPr>
          <a:xfrm>
            <a:off x="1552158" y="189292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14FF655-8C36-5AD9-5A35-425CF622CA55}"/>
              </a:ext>
            </a:extLst>
          </p:cNvPr>
          <p:cNvSpPr/>
          <p:nvPr/>
        </p:nvSpPr>
        <p:spPr>
          <a:xfrm>
            <a:off x="1772957" y="2213608"/>
            <a:ext cx="3170840" cy="4660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04E0AA-3D66-A132-8D78-DE2902D82A8B}"/>
              </a:ext>
            </a:extLst>
          </p:cNvPr>
          <p:cNvSpPr/>
          <p:nvPr/>
        </p:nvSpPr>
        <p:spPr>
          <a:xfrm>
            <a:off x="1772957" y="2734305"/>
            <a:ext cx="3170840" cy="4660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A10C408-E5FA-9894-A97C-94D6FDAD77E1}"/>
              </a:ext>
            </a:extLst>
          </p:cNvPr>
          <p:cNvSpPr/>
          <p:nvPr/>
        </p:nvSpPr>
        <p:spPr>
          <a:xfrm>
            <a:off x="1772957" y="3248652"/>
            <a:ext cx="3170840" cy="4660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91FCA4-FA10-9438-79B6-58DCC8830C47}"/>
              </a:ext>
            </a:extLst>
          </p:cNvPr>
          <p:cNvSpPr/>
          <p:nvPr/>
        </p:nvSpPr>
        <p:spPr>
          <a:xfrm>
            <a:off x="1772957" y="3762999"/>
            <a:ext cx="3170840" cy="408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780021E-CA38-3476-0125-951A27889F8F}"/>
              </a:ext>
            </a:extLst>
          </p:cNvPr>
          <p:cNvSpPr/>
          <p:nvPr/>
        </p:nvSpPr>
        <p:spPr>
          <a:xfrm>
            <a:off x="1772957" y="4222453"/>
            <a:ext cx="3170840" cy="4257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C6D9B83-365A-263D-1D3A-58526AF266F1}"/>
              </a:ext>
            </a:extLst>
          </p:cNvPr>
          <p:cNvSpPr/>
          <p:nvPr/>
        </p:nvSpPr>
        <p:spPr>
          <a:xfrm>
            <a:off x="1772957" y="4711404"/>
            <a:ext cx="3170840" cy="7305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DACE9E-BCF5-284F-2D1D-972F84DFBCE4}"/>
              </a:ext>
            </a:extLst>
          </p:cNvPr>
          <p:cNvSpPr/>
          <p:nvPr/>
        </p:nvSpPr>
        <p:spPr>
          <a:xfrm>
            <a:off x="5076842" y="1788133"/>
            <a:ext cx="1905861" cy="10707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E6BEDE-4FEF-081E-C414-260537333222}"/>
              </a:ext>
            </a:extLst>
          </p:cNvPr>
          <p:cNvSpPr/>
          <p:nvPr/>
        </p:nvSpPr>
        <p:spPr>
          <a:xfrm>
            <a:off x="5076842" y="2929674"/>
            <a:ext cx="1905861" cy="11851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7A5216F-BF69-B554-98D3-BB35D018F6D6}"/>
              </a:ext>
            </a:extLst>
          </p:cNvPr>
          <p:cNvSpPr/>
          <p:nvPr/>
        </p:nvSpPr>
        <p:spPr>
          <a:xfrm>
            <a:off x="1552158" y="238368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B146A85-A68D-403D-F797-0F3E1C282CAF}"/>
              </a:ext>
            </a:extLst>
          </p:cNvPr>
          <p:cNvSpPr/>
          <p:nvPr/>
        </p:nvSpPr>
        <p:spPr>
          <a:xfrm>
            <a:off x="1552158" y="287443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C094263-5C54-3636-32B0-D97A7B7EA042}"/>
              </a:ext>
            </a:extLst>
          </p:cNvPr>
          <p:cNvSpPr/>
          <p:nvPr/>
        </p:nvSpPr>
        <p:spPr>
          <a:xfrm>
            <a:off x="1552158" y="338877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CDF137B1-430F-A42F-ED1E-4D7D052D3391}"/>
              </a:ext>
            </a:extLst>
          </p:cNvPr>
          <p:cNvSpPr/>
          <p:nvPr/>
        </p:nvSpPr>
        <p:spPr>
          <a:xfrm>
            <a:off x="1552158" y="388775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EF59D81-D286-FFD5-F966-79872EC9879A}"/>
              </a:ext>
            </a:extLst>
          </p:cNvPr>
          <p:cNvSpPr/>
          <p:nvPr/>
        </p:nvSpPr>
        <p:spPr>
          <a:xfrm>
            <a:off x="1552158" y="435653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6</a:t>
            </a:r>
            <a:endParaRPr lang="ko-KR" altLang="en-US" sz="10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69A402E-A47E-6853-ECFD-90CED53425FF}"/>
              </a:ext>
            </a:extLst>
          </p:cNvPr>
          <p:cNvSpPr/>
          <p:nvPr/>
        </p:nvSpPr>
        <p:spPr>
          <a:xfrm>
            <a:off x="1552158" y="499695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7</a:t>
            </a:r>
            <a:endParaRPr lang="ko-KR" altLang="en-US" sz="100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7C16784-9439-F5A9-93EC-7FFCADE610C4}"/>
              </a:ext>
            </a:extLst>
          </p:cNvPr>
          <p:cNvSpPr/>
          <p:nvPr/>
        </p:nvSpPr>
        <p:spPr>
          <a:xfrm>
            <a:off x="7001940" y="226147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8</a:t>
            </a:r>
            <a:endParaRPr lang="ko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AADADBA-C4FF-EDEF-1EEA-F2891062A5C5}"/>
              </a:ext>
            </a:extLst>
          </p:cNvPr>
          <p:cNvSpPr/>
          <p:nvPr/>
        </p:nvSpPr>
        <p:spPr>
          <a:xfrm>
            <a:off x="7043233" y="344251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9</a:t>
            </a:r>
            <a:endParaRPr lang="ko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3A227B-3047-588E-CBAC-F02886A568C3}"/>
              </a:ext>
            </a:extLst>
          </p:cNvPr>
          <p:cNvSpPr txBox="1"/>
          <p:nvPr/>
        </p:nvSpPr>
        <p:spPr>
          <a:xfrm>
            <a:off x="9134375" y="2198918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[CATEGORY AND TAGS]</a:t>
            </a:r>
            <a:r>
              <a:rPr lang="ko-KR" altLang="en-US" sz="900" dirty="0"/>
              <a:t>은 해당 </a:t>
            </a:r>
            <a:r>
              <a:rPr lang="en-US" altLang="ko-KR" sz="900" dirty="0"/>
              <a:t>Collection</a:t>
            </a:r>
            <a:r>
              <a:rPr lang="ko-KR" altLang="en-US" sz="900" dirty="0"/>
              <a:t>의 카테고리를 설정합니다</a:t>
            </a:r>
            <a:r>
              <a:rPr lang="en-US" altLang="ko-KR" sz="900" dirty="0"/>
              <a:t>. (DAO/COIN/METAVERSE/GAME/ART)</a:t>
            </a:r>
            <a:endParaRPr lang="ko-KR" altLang="en-US" sz="9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2C21B62-CE36-F6B4-CA13-9D5F0F366132}"/>
              </a:ext>
            </a:extLst>
          </p:cNvPr>
          <p:cNvSpPr/>
          <p:nvPr/>
        </p:nvSpPr>
        <p:spPr>
          <a:xfrm>
            <a:off x="8974939" y="222543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E93194-5D6F-F564-546E-C1353F0B86DC}"/>
              </a:ext>
            </a:extLst>
          </p:cNvPr>
          <p:cNvSpPr txBox="1"/>
          <p:nvPr/>
        </p:nvSpPr>
        <p:spPr>
          <a:xfrm>
            <a:off x="9134375" y="26718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[BLOCKCHAIN]</a:t>
            </a:r>
            <a:r>
              <a:rPr lang="ko-KR" altLang="en-US" sz="900"/>
              <a:t>은 현재 </a:t>
            </a:r>
            <a:r>
              <a:rPr lang="en-US" altLang="ko-KR" sz="900"/>
              <a:t>BSC CHAIN</a:t>
            </a:r>
            <a:r>
              <a:rPr lang="ko-KR" altLang="en-US" sz="900"/>
              <a:t>으로 고정입니다</a:t>
            </a:r>
            <a:r>
              <a:rPr lang="en-US" altLang="ko-KR" sz="900"/>
              <a:t>.</a:t>
            </a:r>
            <a:endParaRPr lang="ko-KR" altLang="en-US" sz="9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70BCEE9-1BCA-F6D6-7872-831D6D2760E9}"/>
              </a:ext>
            </a:extLst>
          </p:cNvPr>
          <p:cNvSpPr/>
          <p:nvPr/>
        </p:nvSpPr>
        <p:spPr>
          <a:xfrm>
            <a:off x="8974939" y="26983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BBE265-876B-6655-9D7D-26BC76C66884}"/>
              </a:ext>
            </a:extLst>
          </p:cNvPr>
          <p:cNvSpPr txBox="1"/>
          <p:nvPr/>
        </p:nvSpPr>
        <p:spPr>
          <a:xfrm>
            <a:off x="9134375" y="3102322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[PAYMENT TOKENS]</a:t>
            </a:r>
            <a:r>
              <a:rPr lang="ko-KR" altLang="en-US" sz="900"/>
              <a:t>은 어떤 토큰을 이용해 거래할 지 결정합니다</a:t>
            </a:r>
            <a:r>
              <a:rPr lang="en-US" altLang="ko-KR" sz="900"/>
              <a:t>. </a:t>
            </a:r>
            <a:r>
              <a:rPr lang="ko-KR" altLang="en-US" sz="900"/>
              <a:t>현재는 </a:t>
            </a:r>
            <a:r>
              <a:rPr lang="en-US" altLang="ko-KR" sz="900"/>
              <a:t>BNB</a:t>
            </a:r>
            <a:r>
              <a:rPr lang="ko-KR" altLang="en-US" sz="900"/>
              <a:t>를 선택해야 거래를 할 수 있습니다</a:t>
            </a:r>
            <a:r>
              <a:rPr lang="en-US" altLang="ko-KR" sz="900"/>
              <a:t>. (WBNB</a:t>
            </a:r>
            <a:r>
              <a:rPr lang="ko-KR" altLang="en-US" sz="900"/>
              <a:t>는 경매에서 사용</a:t>
            </a:r>
            <a:r>
              <a:rPr lang="en-US" altLang="ko-KR" sz="900"/>
              <a:t>) </a:t>
            </a:r>
            <a:endParaRPr lang="ko-KR" altLang="en-US" sz="90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F934137-E091-5F9F-5553-F4C59E77BDA4}"/>
              </a:ext>
            </a:extLst>
          </p:cNvPr>
          <p:cNvSpPr/>
          <p:nvPr/>
        </p:nvSpPr>
        <p:spPr>
          <a:xfrm>
            <a:off x="8974939" y="312883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6</a:t>
            </a:r>
            <a:endParaRPr lang="ko-KR" altLang="en-US" sz="10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B37980-3DF4-D694-F083-EEE2CBD05279}"/>
              </a:ext>
            </a:extLst>
          </p:cNvPr>
          <p:cNvSpPr txBox="1"/>
          <p:nvPr/>
        </p:nvSpPr>
        <p:spPr>
          <a:xfrm>
            <a:off x="9134375" y="358568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[LINKS]</a:t>
            </a:r>
            <a:r>
              <a:rPr lang="ko-KR" altLang="en-US" sz="900"/>
              <a:t>는 사용자의 홈페이지</a:t>
            </a:r>
            <a:r>
              <a:rPr lang="en-US" altLang="ko-KR" sz="900"/>
              <a:t>/</a:t>
            </a:r>
            <a:r>
              <a:rPr lang="ko-KR" altLang="en-US" sz="900"/>
              <a:t>미디움</a:t>
            </a:r>
            <a:r>
              <a:rPr lang="en-US" altLang="ko-KR" sz="900"/>
              <a:t>/</a:t>
            </a:r>
            <a:r>
              <a:rPr lang="ko-KR" altLang="en-US" sz="900"/>
              <a:t>텔레그램 </a:t>
            </a:r>
            <a:r>
              <a:rPr lang="en-US" altLang="ko-KR" sz="900"/>
              <a:t>Link</a:t>
            </a:r>
            <a:r>
              <a:rPr lang="ko-KR" altLang="en-US" sz="900"/>
              <a:t>를 입력할 수 있습니다</a:t>
            </a:r>
            <a:r>
              <a:rPr lang="en-US" altLang="ko-KR" sz="900"/>
              <a:t>. </a:t>
            </a:r>
            <a:endParaRPr lang="ko-KR" altLang="en-US" sz="90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B7982B3-C3D1-37A7-EAEC-208FDE5D3D81}"/>
              </a:ext>
            </a:extLst>
          </p:cNvPr>
          <p:cNvSpPr/>
          <p:nvPr/>
        </p:nvSpPr>
        <p:spPr>
          <a:xfrm>
            <a:off x="8974939" y="361220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7</a:t>
            </a:r>
            <a:endParaRPr lang="ko-KR" altLang="en-US" sz="1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9A6452-45D8-6189-C471-7031F80CC87E}"/>
              </a:ext>
            </a:extLst>
          </p:cNvPr>
          <p:cNvSpPr txBox="1"/>
          <p:nvPr/>
        </p:nvSpPr>
        <p:spPr>
          <a:xfrm>
            <a:off x="9134375" y="4011251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[LOGO IMAGE]</a:t>
            </a:r>
            <a:r>
              <a:rPr lang="ko-KR" altLang="en-US" sz="900"/>
              <a:t>는 해당 </a:t>
            </a:r>
            <a:r>
              <a:rPr lang="en-US" altLang="ko-KR" sz="900"/>
              <a:t>Collection</a:t>
            </a:r>
            <a:r>
              <a:rPr lang="ko-KR" altLang="en-US" sz="900"/>
              <a:t>의 로고이미지를 등록합니다</a:t>
            </a:r>
            <a:r>
              <a:rPr lang="en-US" altLang="ko-KR" sz="900"/>
              <a:t>. </a:t>
            </a:r>
            <a:endParaRPr lang="ko-KR" altLang="en-US" sz="90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3906418-AAAC-CBF2-FD0F-512BB2CF7A27}"/>
              </a:ext>
            </a:extLst>
          </p:cNvPr>
          <p:cNvSpPr/>
          <p:nvPr/>
        </p:nvSpPr>
        <p:spPr>
          <a:xfrm>
            <a:off x="8974939" y="403776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8</a:t>
            </a:r>
            <a:endParaRPr lang="ko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3F99D0-BFA8-9B9A-D1E5-62645B029CD9}"/>
              </a:ext>
            </a:extLst>
          </p:cNvPr>
          <p:cNvSpPr txBox="1"/>
          <p:nvPr/>
        </p:nvSpPr>
        <p:spPr>
          <a:xfrm>
            <a:off x="8974939" y="5682125"/>
            <a:ext cx="288209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/>
              <a:t>※ </a:t>
            </a:r>
            <a:r>
              <a:rPr lang="ko-KR" altLang="en-US" sz="900"/>
              <a:t>이미지 사이즈 규정</a:t>
            </a:r>
            <a:r>
              <a:rPr lang="en-US" altLang="ko-KR" sz="900"/>
              <a:t>(jpg,png,gif)</a:t>
            </a:r>
          </a:p>
          <a:p>
            <a:r>
              <a:rPr lang="en-US" altLang="ko-KR" sz="900"/>
              <a:t>1. LOGO Image(350 x 350) 10MB</a:t>
            </a:r>
          </a:p>
          <a:p>
            <a:r>
              <a:rPr lang="en-US" altLang="ko-KR" sz="900"/>
              <a:t>2. FEATURED Image(600 x 400) 10MB</a:t>
            </a:r>
          </a:p>
          <a:p>
            <a:r>
              <a:rPr lang="en-US" altLang="ko-KR" sz="900"/>
              <a:t>3. BANNER Image(1400 x 350) 10MB</a:t>
            </a:r>
            <a:endParaRPr lang="ko-KR" altLang="en-US" sz="9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FE876D-CF07-07AA-77DE-3B133045B8E3}"/>
              </a:ext>
            </a:extLst>
          </p:cNvPr>
          <p:cNvSpPr txBox="1"/>
          <p:nvPr/>
        </p:nvSpPr>
        <p:spPr>
          <a:xfrm>
            <a:off x="9134375" y="4463334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[BANNER IMAGE]</a:t>
            </a:r>
            <a:r>
              <a:rPr lang="ko-KR" altLang="en-US" sz="900" dirty="0"/>
              <a:t>는 해당 </a:t>
            </a:r>
            <a:r>
              <a:rPr lang="en-US" altLang="ko-KR" sz="900" dirty="0"/>
              <a:t>Collection</a:t>
            </a:r>
            <a:r>
              <a:rPr lang="ko-KR" altLang="en-US" sz="900" dirty="0"/>
              <a:t> 상단에 표시되고 사용자의 </a:t>
            </a:r>
            <a:r>
              <a:rPr lang="en-US" altLang="ko-KR" sz="900" dirty="0"/>
              <a:t>Collection</a:t>
            </a:r>
            <a:r>
              <a:rPr lang="ko-KR" altLang="en-US" sz="900" dirty="0"/>
              <a:t>을 소개하는 것에 사용됩니다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BB20B02-4D9B-69C7-6C06-BD30712F22D3}"/>
              </a:ext>
            </a:extLst>
          </p:cNvPr>
          <p:cNvSpPr/>
          <p:nvPr/>
        </p:nvSpPr>
        <p:spPr>
          <a:xfrm>
            <a:off x="8974939" y="44898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9</a:t>
            </a:r>
            <a:endParaRPr lang="ko-KR" altLang="en-US" sz="10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6883A53-ACA8-4310-5628-6C2419B0A5B2}"/>
              </a:ext>
            </a:extLst>
          </p:cNvPr>
          <p:cNvSpPr/>
          <p:nvPr/>
        </p:nvSpPr>
        <p:spPr>
          <a:xfrm>
            <a:off x="3981536" y="6120006"/>
            <a:ext cx="702432" cy="2513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9C1855-F722-59FF-040E-E15A511A4662}"/>
              </a:ext>
            </a:extLst>
          </p:cNvPr>
          <p:cNvSpPr/>
          <p:nvPr/>
        </p:nvSpPr>
        <p:spPr>
          <a:xfrm>
            <a:off x="4755878" y="615851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/>
              <a:t>11</a:t>
            </a:r>
            <a:endParaRPr lang="ko-KR" altLang="en-US" sz="8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E594BA0-C8A2-BA71-4B73-B0B52EF5241D}"/>
              </a:ext>
            </a:extLst>
          </p:cNvPr>
          <p:cNvSpPr/>
          <p:nvPr/>
        </p:nvSpPr>
        <p:spPr>
          <a:xfrm>
            <a:off x="8974939" y="508243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/>
              <a:t>10</a:t>
            </a:r>
            <a:endParaRPr lang="ko-KR" altLang="en-US" sz="8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D2ADD9D-E6B4-6A9A-BEAE-F7AD2F83BDFF}"/>
              </a:ext>
            </a:extLst>
          </p:cNvPr>
          <p:cNvSpPr txBox="1"/>
          <p:nvPr/>
        </p:nvSpPr>
        <p:spPr>
          <a:xfrm>
            <a:off x="9137505" y="5071363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[SAVE COLLECTION]</a:t>
            </a:r>
            <a:r>
              <a:rPr lang="ko-KR" altLang="en-US" sz="900"/>
              <a:t>을 클릭하여 컬렉션을 저장합니다</a:t>
            </a:r>
            <a:r>
              <a:rPr lang="en-US" altLang="ko-KR" sz="900"/>
              <a:t>. </a:t>
            </a:r>
            <a:r>
              <a:rPr lang="ko-KR" altLang="en-US" sz="900"/>
              <a:t>저장된 컬렉션은 카테고리의 컬렉션에서 확인할 수 있습니다</a:t>
            </a:r>
            <a:r>
              <a:rPr lang="en-US" altLang="ko-KR" sz="900"/>
              <a:t>. </a:t>
            </a:r>
            <a:endParaRPr lang="ko-KR" altLang="en-US" sz="9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7DF72B-4937-31DC-5747-F5DB432CF260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Setting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Mint  l  </a:t>
            </a:r>
            <a:r>
              <a:rPr lang="en-US" altLang="ko-KR"/>
              <a:t>Main Page &gt; Profile Icon &gt; My Collections &gt; Collection Details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328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295DB20-2888-1A36-0904-A9CCE574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66" y="1127468"/>
            <a:ext cx="6838072" cy="446680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52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D9586E-6051-BD17-5415-6C846A3BFCCC}"/>
              </a:ext>
            </a:extLst>
          </p:cNvPr>
          <p:cNvSpPr txBox="1"/>
          <p:nvPr/>
        </p:nvSpPr>
        <p:spPr>
          <a:xfrm>
            <a:off x="9134375" y="1021234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생성한 </a:t>
            </a:r>
            <a:r>
              <a:rPr lang="en-US" altLang="ko-KR" sz="900"/>
              <a:t>Collection </a:t>
            </a:r>
            <a:r>
              <a:rPr lang="ko-KR" altLang="en-US" sz="900"/>
              <a:t>이미지의 </a:t>
            </a:r>
            <a:r>
              <a:rPr lang="ko-KR" altLang="en-US" sz="900" dirty="0"/>
              <a:t>우측 상단 </a:t>
            </a:r>
            <a:r>
              <a:rPr lang="en-US" altLang="ko-KR" sz="900" dirty="0"/>
              <a:t>: </a:t>
            </a:r>
            <a:r>
              <a:rPr lang="ko-KR" altLang="en-US" sz="900" dirty="0"/>
              <a:t>부분에 마우스오버 시 </a:t>
            </a:r>
            <a:r>
              <a:rPr lang="en-US" altLang="ko-KR" sz="900" dirty="0"/>
              <a:t>EDIT</a:t>
            </a:r>
            <a:r>
              <a:rPr lang="ko-KR" altLang="en-US" sz="900" dirty="0"/>
              <a:t>버튼이 표시되며 클릭 시 해당</a:t>
            </a:r>
            <a:r>
              <a:rPr lang="en-US" altLang="ko-KR" sz="900" dirty="0"/>
              <a:t>Collection</a:t>
            </a:r>
            <a:r>
              <a:rPr lang="ko-KR" altLang="en-US" sz="900" dirty="0"/>
              <a:t>에 대한 수정</a:t>
            </a:r>
            <a:r>
              <a:rPr lang="en-US" altLang="ko-KR" sz="900" dirty="0"/>
              <a:t>/</a:t>
            </a:r>
            <a:r>
              <a:rPr lang="ko-KR" altLang="en-US" sz="900" dirty="0"/>
              <a:t>삭제 가 가능합니다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7B9EC265-CAA8-61DF-B70F-9881165BA0EC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45BF0C-07DE-AD34-9C33-59BB3ACAA5B2}"/>
              </a:ext>
            </a:extLst>
          </p:cNvPr>
          <p:cNvSpPr/>
          <p:nvPr/>
        </p:nvSpPr>
        <p:spPr>
          <a:xfrm>
            <a:off x="3681185" y="3528454"/>
            <a:ext cx="334917" cy="3644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7B5C45-0426-C13E-F5F7-536438207A60}"/>
              </a:ext>
            </a:extLst>
          </p:cNvPr>
          <p:cNvSpPr/>
          <p:nvPr/>
        </p:nvSpPr>
        <p:spPr>
          <a:xfrm>
            <a:off x="4068731" y="364662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3F99D0-BFA8-9B9A-D1E5-62645B029CD9}"/>
              </a:ext>
            </a:extLst>
          </p:cNvPr>
          <p:cNvSpPr txBox="1"/>
          <p:nvPr/>
        </p:nvSpPr>
        <p:spPr>
          <a:xfrm>
            <a:off x="8974939" y="2422028"/>
            <a:ext cx="2882098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: Edit collection</a:t>
            </a:r>
          </a:p>
          <a:p>
            <a:r>
              <a:rPr lang="ko-KR" altLang="en-US" sz="900" dirty="0"/>
              <a:t>해당 </a:t>
            </a:r>
            <a:r>
              <a:rPr lang="en-US" altLang="ko-KR" sz="900" dirty="0"/>
              <a:t>Collection</a:t>
            </a:r>
            <a:r>
              <a:rPr lang="ko-KR" altLang="en-US" sz="900" dirty="0"/>
              <a:t>의 </a:t>
            </a:r>
            <a:r>
              <a:rPr lang="en-US" altLang="ko-KR" sz="900" dirty="0"/>
              <a:t>NAME, DESCRIPTION, URL, CATEGORY, LINKS, IMAGE </a:t>
            </a:r>
            <a:r>
              <a:rPr lang="ko-KR" altLang="en-US" sz="900" dirty="0"/>
              <a:t>등 상세 내용들을 수정하 수 있습니다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en-US" altLang="ko-KR" sz="900" b="1" dirty="0"/>
              <a:t>: Delete collection</a:t>
            </a:r>
          </a:p>
          <a:p>
            <a:r>
              <a:rPr lang="ko-KR" altLang="en-US" sz="900" dirty="0"/>
              <a:t>해당 </a:t>
            </a:r>
            <a:r>
              <a:rPr lang="en-US" altLang="ko-KR" sz="900" dirty="0"/>
              <a:t>Collection</a:t>
            </a:r>
            <a:r>
              <a:rPr lang="ko-KR" altLang="en-US" sz="900" dirty="0"/>
              <a:t>을 </a:t>
            </a:r>
            <a:r>
              <a:rPr lang="en-US" altLang="ko-KR" sz="900" dirty="0"/>
              <a:t>THE MARKET</a:t>
            </a:r>
            <a:r>
              <a:rPr lang="ko-KR" altLang="en-US" sz="900" dirty="0"/>
              <a:t>에서 삭제할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3461F-884D-770D-63BF-0887285049ED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Setting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Mint  l  </a:t>
            </a:r>
            <a:r>
              <a:rPr lang="en-US" altLang="ko-KR"/>
              <a:t>Main Page &gt; Profile Icon &gt; My Collections &gt; Edit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613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2283889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54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AF56F88-6516-7D45-9A0B-41AB00D0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67" y="1544499"/>
            <a:ext cx="3927905" cy="37690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C7C3E1-1A59-CF84-1084-93EFCC47C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16" y="2990859"/>
            <a:ext cx="3896665" cy="248375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2D8F9A-3E87-D58E-D0D7-5F2EA02213FF}"/>
              </a:ext>
            </a:extLst>
          </p:cNvPr>
          <p:cNvSpPr txBox="1"/>
          <p:nvPr/>
        </p:nvSpPr>
        <p:spPr>
          <a:xfrm>
            <a:off x="9134375" y="1021234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[IMAGE, VIDEO, AUDIO, OR 3D MODEL]</a:t>
            </a:r>
            <a:r>
              <a:rPr lang="ko-KR" altLang="en-US" sz="900" dirty="0"/>
              <a:t>에서는 사용자가 생성할 </a:t>
            </a:r>
            <a:r>
              <a:rPr lang="en-US" altLang="ko-KR" sz="900" dirty="0"/>
              <a:t>NFT </a:t>
            </a:r>
            <a:r>
              <a:rPr lang="ko-KR" altLang="en-US" sz="900" dirty="0"/>
              <a:t>아이템의 이미지</a:t>
            </a:r>
            <a:r>
              <a:rPr lang="en-US" altLang="ko-KR" sz="900" dirty="0"/>
              <a:t>(JPG, PNG, GIF, SVG, MP4, WAV)</a:t>
            </a:r>
            <a:r>
              <a:rPr lang="ko-KR" altLang="en-US" sz="900" dirty="0"/>
              <a:t> 등을 등록합니다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2E0FE-7A04-0B90-F3F4-AFDDE7926528}"/>
              </a:ext>
            </a:extLst>
          </p:cNvPr>
          <p:cNvSpPr txBox="1"/>
          <p:nvPr/>
        </p:nvSpPr>
        <p:spPr>
          <a:xfrm>
            <a:off x="9134375" y="153886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[NAME]</a:t>
            </a:r>
            <a:r>
              <a:rPr lang="ko-KR" altLang="en-US" sz="900" dirty="0"/>
              <a:t>은 사용자가 사용할 </a:t>
            </a:r>
            <a:r>
              <a:rPr lang="en-US" altLang="ko-KR" sz="900" dirty="0"/>
              <a:t>NFT </a:t>
            </a:r>
            <a:r>
              <a:rPr lang="ko-KR" altLang="en-US" sz="900" dirty="0"/>
              <a:t>아이템의 이름을 기입합니다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6CC4E22-2EEC-BDBA-F887-084256CD3E38}"/>
              </a:ext>
            </a:extLst>
          </p:cNvPr>
          <p:cNvSpPr/>
          <p:nvPr/>
        </p:nvSpPr>
        <p:spPr>
          <a:xfrm>
            <a:off x="8974939" y="156538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AA9FF-3458-695F-0262-90EA9CBE1138}"/>
              </a:ext>
            </a:extLst>
          </p:cNvPr>
          <p:cNvSpPr txBox="1"/>
          <p:nvPr/>
        </p:nvSpPr>
        <p:spPr>
          <a:xfrm>
            <a:off x="9134375" y="198102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[EXTERNAL LINK]</a:t>
            </a:r>
            <a:r>
              <a:rPr lang="ko-KR" altLang="en-US" sz="900"/>
              <a:t>은 해당 </a:t>
            </a:r>
            <a:r>
              <a:rPr lang="en-US" altLang="ko-KR" sz="900"/>
              <a:t>NFT </a:t>
            </a:r>
            <a:r>
              <a:rPr lang="ko-KR" altLang="en-US" sz="900"/>
              <a:t>아이템에 대해 참조할 수 있는 링크를 입력하세요</a:t>
            </a:r>
            <a:r>
              <a:rPr lang="en-US" altLang="ko-KR" sz="900"/>
              <a:t>.</a:t>
            </a:r>
            <a:endParaRPr lang="ko-KR" altLang="en-US" sz="90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B38B21-6938-EB02-C297-EA9C3D121443}"/>
              </a:ext>
            </a:extLst>
          </p:cNvPr>
          <p:cNvSpPr/>
          <p:nvPr/>
        </p:nvSpPr>
        <p:spPr>
          <a:xfrm>
            <a:off x="8974939" y="200754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2A3610-480F-1943-D0EB-273C1FE87475}"/>
              </a:ext>
            </a:extLst>
          </p:cNvPr>
          <p:cNvSpPr txBox="1"/>
          <p:nvPr/>
        </p:nvSpPr>
        <p:spPr>
          <a:xfrm>
            <a:off x="9134375" y="2452567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[DESCRIPTION]</a:t>
            </a:r>
            <a:r>
              <a:rPr lang="ko-KR" altLang="en-US" sz="900" dirty="0"/>
              <a:t>은 해당 </a:t>
            </a:r>
            <a:r>
              <a:rPr lang="en-US" altLang="ko-KR" sz="900" dirty="0"/>
              <a:t>NFT </a:t>
            </a:r>
            <a:r>
              <a:rPr lang="ko-KR" altLang="en-US" sz="900" dirty="0"/>
              <a:t>아이템에 대한 설명을 기입해주세요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1EA549-4278-68CF-2C92-6DA9F486B81C}"/>
              </a:ext>
            </a:extLst>
          </p:cNvPr>
          <p:cNvSpPr/>
          <p:nvPr/>
        </p:nvSpPr>
        <p:spPr>
          <a:xfrm>
            <a:off x="8974939" y="247908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C619BF-60EE-C487-6B0A-8B12F76F45CA}"/>
              </a:ext>
            </a:extLst>
          </p:cNvPr>
          <p:cNvSpPr txBox="1"/>
          <p:nvPr/>
        </p:nvSpPr>
        <p:spPr>
          <a:xfrm>
            <a:off x="9134375" y="2943789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[COLLECTION]</a:t>
            </a:r>
            <a:r>
              <a:rPr lang="ko-KR" altLang="en-US" sz="900" dirty="0"/>
              <a:t>은 기존에 생성한 컬렉션 리스트들의 메뉴가 노출됩니다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BF62E00-E1F6-0322-39E4-7D04529144B7}"/>
              </a:ext>
            </a:extLst>
          </p:cNvPr>
          <p:cNvSpPr/>
          <p:nvPr/>
        </p:nvSpPr>
        <p:spPr>
          <a:xfrm>
            <a:off x="8974939" y="297030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37628A-F547-1C57-F1F7-458A39E7C226}"/>
              </a:ext>
            </a:extLst>
          </p:cNvPr>
          <p:cNvSpPr txBox="1"/>
          <p:nvPr/>
        </p:nvSpPr>
        <p:spPr>
          <a:xfrm>
            <a:off x="9134375" y="3449769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[ROYALTY]</a:t>
            </a:r>
            <a:r>
              <a:rPr lang="ko-KR" altLang="en-US" sz="900" dirty="0"/>
              <a:t>는 해당 </a:t>
            </a:r>
            <a:r>
              <a:rPr lang="en-US" altLang="ko-KR" sz="900" dirty="0"/>
              <a:t>NFT </a:t>
            </a:r>
            <a:r>
              <a:rPr lang="ko-KR" altLang="en-US" sz="900" dirty="0"/>
              <a:t>아이템이 재판매 될 경우 책정할 수 있는 </a:t>
            </a:r>
            <a:r>
              <a:rPr lang="ko-KR" altLang="en-US" sz="900" dirty="0" err="1"/>
              <a:t>로얄티</a:t>
            </a:r>
            <a:r>
              <a:rPr lang="en-US" altLang="ko-KR" sz="900" dirty="0"/>
              <a:t>(0% ~ 7.5%)</a:t>
            </a:r>
            <a:r>
              <a:rPr lang="ko-KR" altLang="en-US" sz="900" dirty="0"/>
              <a:t>를 선택할 수 있습니다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3327223-588F-12C9-AD35-4A1D3F710AE1}"/>
              </a:ext>
            </a:extLst>
          </p:cNvPr>
          <p:cNvSpPr/>
          <p:nvPr/>
        </p:nvSpPr>
        <p:spPr>
          <a:xfrm>
            <a:off x="8974939" y="347628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6</a:t>
            </a:r>
            <a:endParaRPr lang="ko-KR" altLang="en-US" sz="10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1D6943-7775-520D-D6E3-E773B05F1BD0}"/>
              </a:ext>
            </a:extLst>
          </p:cNvPr>
          <p:cNvSpPr txBox="1"/>
          <p:nvPr/>
        </p:nvSpPr>
        <p:spPr>
          <a:xfrm>
            <a:off x="9134375" y="3968668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[SUPPLY]</a:t>
            </a:r>
            <a:r>
              <a:rPr lang="ko-KR" altLang="en-US" sz="900" dirty="0"/>
              <a:t>는 현재 생성할 수 있는 아이템의 개수를 나타냅니다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13A7AAA-D210-73C9-9553-6A0E4705A580}"/>
              </a:ext>
            </a:extLst>
          </p:cNvPr>
          <p:cNvSpPr/>
          <p:nvPr/>
        </p:nvSpPr>
        <p:spPr>
          <a:xfrm>
            <a:off x="8974939" y="399518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7</a:t>
            </a:r>
            <a:endParaRPr lang="ko-KR" altLang="en-US" sz="1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37D463-F53B-120B-E5DD-9F3A8F1C272B}"/>
              </a:ext>
            </a:extLst>
          </p:cNvPr>
          <p:cNvSpPr txBox="1"/>
          <p:nvPr/>
        </p:nvSpPr>
        <p:spPr>
          <a:xfrm>
            <a:off x="9134375" y="4458992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[BLOCKCHAIN]</a:t>
            </a:r>
            <a:r>
              <a:rPr lang="ko-KR" altLang="en-US" sz="900" dirty="0"/>
              <a:t>은 현재 생성되는 </a:t>
            </a:r>
            <a:r>
              <a:rPr lang="en-US" altLang="ko-KR" sz="900" dirty="0"/>
              <a:t>NFT</a:t>
            </a:r>
            <a:r>
              <a:rPr lang="ko-KR" altLang="en-US" sz="900" dirty="0"/>
              <a:t>의 블록체인</a:t>
            </a:r>
            <a:r>
              <a:rPr lang="en-US" altLang="ko-KR" sz="900" dirty="0"/>
              <a:t>(BEP-721)</a:t>
            </a:r>
            <a:r>
              <a:rPr lang="ko-KR" altLang="en-US" sz="900" dirty="0"/>
              <a:t>을 나타냅니다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7D6AA5A-7080-6FCB-8E6E-C7BEE40363D6}"/>
              </a:ext>
            </a:extLst>
          </p:cNvPr>
          <p:cNvSpPr/>
          <p:nvPr/>
        </p:nvSpPr>
        <p:spPr>
          <a:xfrm>
            <a:off x="8974939" y="448550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8</a:t>
            </a:r>
            <a:endParaRPr lang="ko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2732A1-D6D2-0DA4-26DA-D9224426B5B5}"/>
              </a:ext>
            </a:extLst>
          </p:cNvPr>
          <p:cNvSpPr txBox="1"/>
          <p:nvPr/>
        </p:nvSpPr>
        <p:spPr>
          <a:xfrm>
            <a:off x="9134375" y="4960324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[FREEZE METADATA]</a:t>
            </a:r>
            <a:r>
              <a:rPr lang="ko-KR" altLang="en-US" sz="900"/>
              <a:t>는 메타데이터를 동결하고 이 항목의 모든 콘텐츠를 분산형 파일 저장소에 영구적으로 잠그고 저장한다는 의미입니다</a:t>
            </a:r>
            <a:r>
              <a:rPr lang="en-US" altLang="ko-KR" sz="900"/>
              <a:t>. </a:t>
            </a:r>
            <a:endParaRPr lang="ko-KR" altLang="en-US" sz="9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34A230C-01EA-2A5E-33A9-DB6451D1B801}"/>
              </a:ext>
            </a:extLst>
          </p:cNvPr>
          <p:cNvSpPr/>
          <p:nvPr/>
        </p:nvSpPr>
        <p:spPr>
          <a:xfrm>
            <a:off x="8974939" y="498684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9</a:t>
            </a:r>
            <a:endParaRPr lang="ko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2A00B19-6318-DD46-2A08-B9BB1E16986A}"/>
              </a:ext>
            </a:extLst>
          </p:cNvPr>
          <p:cNvSpPr/>
          <p:nvPr/>
        </p:nvSpPr>
        <p:spPr>
          <a:xfrm>
            <a:off x="498612" y="1946208"/>
            <a:ext cx="3806688" cy="10827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C10A44-5395-07D2-EBC5-5E62E69F3AD7}"/>
              </a:ext>
            </a:extLst>
          </p:cNvPr>
          <p:cNvSpPr/>
          <p:nvPr/>
        </p:nvSpPr>
        <p:spPr>
          <a:xfrm>
            <a:off x="239713" y="241233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F1E65-6DE5-5B2C-2134-D1497481981B}"/>
              </a:ext>
            </a:extLst>
          </p:cNvPr>
          <p:cNvSpPr/>
          <p:nvPr/>
        </p:nvSpPr>
        <p:spPr>
          <a:xfrm>
            <a:off x="498612" y="3139646"/>
            <a:ext cx="3806688" cy="3652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0ACD862-BC18-4881-468E-B9AE2276A958}"/>
              </a:ext>
            </a:extLst>
          </p:cNvPr>
          <p:cNvSpPr/>
          <p:nvPr/>
        </p:nvSpPr>
        <p:spPr>
          <a:xfrm>
            <a:off x="239713" y="323412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41FBC1-B696-92CA-2EE4-4A945EE8E5E0}"/>
              </a:ext>
            </a:extLst>
          </p:cNvPr>
          <p:cNvSpPr/>
          <p:nvPr/>
        </p:nvSpPr>
        <p:spPr>
          <a:xfrm>
            <a:off x="498612" y="3599056"/>
            <a:ext cx="3806688" cy="547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A508FE5-0FDF-1C8E-0D28-6E334B9640B4}"/>
              </a:ext>
            </a:extLst>
          </p:cNvPr>
          <p:cNvSpPr/>
          <p:nvPr/>
        </p:nvSpPr>
        <p:spPr>
          <a:xfrm>
            <a:off x="239713" y="379308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B2AF2B3-6CCF-ED08-16A5-FF885456DD91}"/>
              </a:ext>
            </a:extLst>
          </p:cNvPr>
          <p:cNvSpPr/>
          <p:nvPr/>
        </p:nvSpPr>
        <p:spPr>
          <a:xfrm>
            <a:off x="498612" y="4232735"/>
            <a:ext cx="3806688" cy="49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2C1969-8A0C-D8C5-0CF4-08D53116E812}"/>
              </a:ext>
            </a:extLst>
          </p:cNvPr>
          <p:cNvSpPr/>
          <p:nvPr/>
        </p:nvSpPr>
        <p:spPr>
          <a:xfrm>
            <a:off x="239713" y="439884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0C49E-B80D-42B3-A946-74B9353DF44D}"/>
              </a:ext>
            </a:extLst>
          </p:cNvPr>
          <p:cNvSpPr/>
          <p:nvPr/>
        </p:nvSpPr>
        <p:spPr>
          <a:xfrm>
            <a:off x="498612" y="4823417"/>
            <a:ext cx="3806688" cy="4916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4BB604D-53AE-3086-334B-AD18A9439BF6}"/>
              </a:ext>
            </a:extLst>
          </p:cNvPr>
          <p:cNvSpPr/>
          <p:nvPr/>
        </p:nvSpPr>
        <p:spPr>
          <a:xfrm>
            <a:off x="239713" y="498953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B0E6CCFD-6FB7-AFE7-7CDB-20DA88FE1367}"/>
              </a:ext>
            </a:extLst>
          </p:cNvPr>
          <p:cNvSpPr/>
          <p:nvPr/>
        </p:nvSpPr>
        <p:spPr>
          <a:xfrm>
            <a:off x="8474574" y="316285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6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4AAD0F1-2A7B-83B0-0A6A-C2A24C0C3A92}"/>
              </a:ext>
            </a:extLst>
          </p:cNvPr>
          <p:cNvSpPr/>
          <p:nvPr/>
        </p:nvSpPr>
        <p:spPr>
          <a:xfrm>
            <a:off x="4402870" y="2990858"/>
            <a:ext cx="4004306" cy="514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E1FC769-D12B-C80B-CFF1-6F450F50EF8A}"/>
              </a:ext>
            </a:extLst>
          </p:cNvPr>
          <p:cNvSpPr/>
          <p:nvPr/>
        </p:nvSpPr>
        <p:spPr>
          <a:xfrm>
            <a:off x="4402870" y="3565466"/>
            <a:ext cx="4004306" cy="514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EEE2D18-D4EA-6A16-AA86-53EA90A2D1D8}"/>
              </a:ext>
            </a:extLst>
          </p:cNvPr>
          <p:cNvSpPr/>
          <p:nvPr/>
        </p:nvSpPr>
        <p:spPr>
          <a:xfrm>
            <a:off x="4402870" y="4135297"/>
            <a:ext cx="4004306" cy="4367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44DDF5E-BC8F-E240-4AD5-1AD8B89E0184}"/>
              </a:ext>
            </a:extLst>
          </p:cNvPr>
          <p:cNvSpPr/>
          <p:nvPr/>
        </p:nvSpPr>
        <p:spPr>
          <a:xfrm>
            <a:off x="4402870" y="4653924"/>
            <a:ext cx="4004306" cy="514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8CF9B4E-BF34-97D3-A8BC-93B9B363E6A1}"/>
              </a:ext>
            </a:extLst>
          </p:cNvPr>
          <p:cNvSpPr/>
          <p:nvPr/>
        </p:nvSpPr>
        <p:spPr>
          <a:xfrm>
            <a:off x="8474574" y="373806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7</a:t>
            </a:r>
            <a:endParaRPr lang="ko-KR" altLang="en-US" sz="100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B39C7529-6C23-353F-40CF-D000BAA6FD90}"/>
              </a:ext>
            </a:extLst>
          </p:cNvPr>
          <p:cNvSpPr/>
          <p:nvPr/>
        </p:nvSpPr>
        <p:spPr>
          <a:xfrm>
            <a:off x="8474574" y="426008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8</a:t>
            </a:r>
            <a:endParaRPr lang="ko-KR" altLang="en-US" sz="100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E4603E5-0A1F-6B4E-8B28-516E4E56964F}"/>
              </a:ext>
            </a:extLst>
          </p:cNvPr>
          <p:cNvSpPr/>
          <p:nvPr/>
        </p:nvSpPr>
        <p:spPr>
          <a:xfrm>
            <a:off x="8474574" y="481219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9</a:t>
            </a:r>
            <a:endParaRPr lang="ko-KR" altLang="en-US" sz="10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0E6D3FF-D8D8-1E6E-B24B-6A34ECD44CEA}"/>
              </a:ext>
            </a:extLst>
          </p:cNvPr>
          <p:cNvSpPr/>
          <p:nvPr/>
        </p:nvSpPr>
        <p:spPr>
          <a:xfrm>
            <a:off x="4402870" y="5250300"/>
            <a:ext cx="4004306" cy="2178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5D10C62-E514-D398-2B6B-1B22BAA58E9B}"/>
              </a:ext>
            </a:extLst>
          </p:cNvPr>
          <p:cNvSpPr/>
          <p:nvPr/>
        </p:nvSpPr>
        <p:spPr>
          <a:xfrm>
            <a:off x="8474574" y="527951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/>
              <a:t>10</a:t>
            </a:r>
            <a:endParaRPr lang="ko-KR" altLang="en-US" sz="8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8A078FE-2344-B654-3039-54D354E33365}"/>
              </a:ext>
            </a:extLst>
          </p:cNvPr>
          <p:cNvSpPr/>
          <p:nvPr/>
        </p:nvSpPr>
        <p:spPr>
          <a:xfrm>
            <a:off x="8980022" y="552043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/>
              <a:t>10</a:t>
            </a:r>
            <a:endParaRPr lang="ko-KR" altLang="en-US" sz="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86BAD-8784-EBC7-F9D5-88DF19519DC9}"/>
              </a:ext>
            </a:extLst>
          </p:cNvPr>
          <p:cNvSpPr txBox="1"/>
          <p:nvPr/>
        </p:nvSpPr>
        <p:spPr>
          <a:xfrm>
            <a:off x="9134375" y="5495207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[CREATE]</a:t>
            </a:r>
            <a:r>
              <a:rPr lang="ko-KR" altLang="en-US" sz="900"/>
              <a:t>를 클릭하면 </a:t>
            </a:r>
            <a:r>
              <a:rPr lang="en-US" altLang="ko-KR" sz="900"/>
              <a:t>Item</a:t>
            </a:r>
            <a:r>
              <a:rPr lang="ko-KR" altLang="en-US" sz="900"/>
              <a:t>이 생성되며 출시정보가 저장됩니다</a:t>
            </a:r>
            <a:r>
              <a:rPr lang="en-US" altLang="ko-KR" sz="900"/>
              <a:t>. NFT</a:t>
            </a:r>
            <a:r>
              <a:rPr lang="ko-KR" altLang="en-US" sz="900"/>
              <a:t>의 발행순서는 </a:t>
            </a:r>
            <a:r>
              <a:rPr lang="en-US" altLang="ko-KR" sz="900"/>
              <a:t>Create &gt; Freeze &gt; Mint</a:t>
            </a:r>
            <a:r>
              <a:rPr lang="ko-KR" altLang="en-US" sz="900"/>
              <a:t>의 순서로 진행됩니다</a:t>
            </a:r>
            <a:r>
              <a:rPr lang="en-US" altLang="ko-KR" sz="900"/>
              <a:t>.  </a:t>
            </a:r>
            <a:endParaRPr lang="ko-KR" alt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D8174-4FD2-FF34-32A2-A94EA2B4AED9}"/>
              </a:ext>
            </a:extLst>
          </p:cNvPr>
          <p:cNvSpPr txBox="1"/>
          <p:nvPr/>
        </p:nvSpPr>
        <p:spPr>
          <a:xfrm>
            <a:off x="334962" y="284686"/>
            <a:ext cx="1077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Mint (User)  l  </a:t>
            </a:r>
            <a:r>
              <a:rPr lang="en-US" altLang="ko-KR"/>
              <a:t>Main Page &gt; Profile Icon &gt; Create &gt; Create New Item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694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그림 87">
            <a:extLst>
              <a:ext uri="{FF2B5EF4-FFF2-40B4-BE49-F238E27FC236}">
                <a16:creationId xmlns:a16="http://schemas.microsoft.com/office/drawing/2014/main" id="{CB489905-EC39-E415-501F-63DC9F7CB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724" y="1079470"/>
            <a:ext cx="5487135" cy="2804536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2FBE690-DD80-17A6-EFF2-A87F2B9DB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18" y="3235141"/>
            <a:ext cx="3293614" cy="290633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55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D8F9A-3E87-D58E-D0D7-5F2EA02213FF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[PROFILE]</a:t>
            </a:r>
            <a:r>
              <a:rPr lang="ko-KR" altLang="en-US" sz="900"/>
              <a:t>을 클릭하며 프로필</a:t>
            </a:r>
            <a:r>
              <a:rPr lang="en-US" altLang="ko-KR" sz="900"/>
              <a:t> </a:t>
            </a:r>
            <a:r>
              <a:rPr lang="ko-KR" altLang="en-US" sz="900"/>
              <a:t>화면으로 이동 후 </a:t>
            </a:r>
            <a:r>
              <a:rPr lang="en-US" altLang="ko-KR" sz="900"/>
              <a:t>[Created] </a:t>
            </a:r>
            <a:r>
              <a:rPr lang="ko-KR" altLang="en-US" sz="900"/>
              <a:t>탭을 선택합니다</a:t>
            </a:r>
            <a:r>
              <a:rPr lang="en-US" altLang="ko-KR" sz="900"/>
              <a:t>.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2E0FE-7A04-0B90-F3F4-AFDDE7926528}"/>
              </a:ext>
            </a:extLst>
          </p:cNvPr>
          <p:cNvSpPr txBox="1"/>
          <p:nvPr/>
        </p:nvSpPr>
        <p:spPr>
          <a:xfrm>
            <a:off x="9134375" y="2118183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[List For </a:t>
            </a:r>
            <a:r>
              <a:rPr lang="en-US" altLang="ko-KR" sz="900"/>
              <a:t>Sale]</a:t>
            </a:r>
            <a:r>
              <a:rPr lang="ko-KR" altLang="en-US" sz="900"/>
              <a:t>을 선택하여 아이템 정보 업데이트 화면으로 이동합니다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6CC4E22-2EEC-BDBA-F887-084256CD3E38}"/>
              </a:ext>
            </a:extLst>
          </p:cNvPr>
          <p:cNvSpPr/>
          <p:nvPr/>
        </p:nvSpPr>
        <p:spPr>
          <a:xfrm>
            <a:off x="8974939" y="214469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AA9FF-3458-695F-0262-90EA9CBE1138}"/>
              </a:ext>
            </a:extLst>
          </p:cNvPr>
          <p:cNvSpPr txBox="1"/>
          <p:nvPr/>
        </p:nvSpPr>
        <p:spPr>
          <a:xfrm>
            <a:off x="9134375" y="269344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[UPDATE]</a:t>
            </a:r>
            <a:r>
              <a:rPr lang="ko-KR" altLang="en-US" sz="900"/>
              <a:t>는 선택한 </a:t>
            </a:r>
            <a:r>
              <a:rPr lang="en-US" altLang="ko-KR" sz="900"/>
              <a:t>Item</a:t>
            </a:r>
            <a:r>
              <a:rPr lang="ko-KR" altLang="en-US" sz="900" dirty="0"/>
              <a:t>의 상세 </a:t>
            </a:r>
            <a:r>
              <a:rPr lang="ko-KR" altLang="en-US" sz="900"/>
              <a:t>정보를 확인 또는 수정 </a:t>
            </a:r>
            <a:r>
              <a:rPr lang="ko-KR" altLang="en-US" sz="900" dirty="0"/>
              <a:t>후 업데이트 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B38B21-6938-EB02-C297-EA9C3D121443}"/>
              </a:ext>
            </a:extLst>
          </p:cNvPr>
          <p:cNvSpPr/>
          <p:nvPr/>
        </p:nvSpPr>
        <p:spPr>
          <a:xfrm>
            <a:off x="8974939" y="271996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2A3610-480F-1943-D0EB-273C1FE87475}"/>
              </a:ext>
            </a:extLst>
          </p:cNvPr>
          <p:cNvSpPr txBox="1"/>
          <p:nvPr/>
        </p:nvSpPr>
        <p:spPr>
          <a:xfrm>
            <a:off x="9134375" y="3295225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[FREEZE]</a:t>
            </a:r>
            <a:r>
              <a:rPr lang="ko-KR" altLang="en-US" sz="900" dirty="0"/>
              <a:t>를 </a:t>
            </a:r>
            <a:r>
              <a:rPr lang="ko-KR" altLang="en-US" sz="900"/>
              <a:t>눌러 </a:t>
            </a:r>
            <a:r>
              <a:rPr lang="en-US" altLang="ko-KR" sz="900"/>
              <a:t>Mint</a:t>
            </a:r>
            <a:r>
              <a:rPr lang="ko-KR" altLang="en-US" sz="900"/>
              <a:t>를 위해 선택한 </a:t>
            </a:r>
            <a:r>
              <a:rPr lang="en-US" altLang="ko-KR" sz="900"/>
              <a:t>Item</a:t>
            </a:r>
            <a:r>
              <a:rPr lang="ko-KR" altLang="en-US" sz="900"/>
              <a:t>의 정보를 고정시킵니다</a:t>
            </a:r>
            <a:r>
              <a:rPr lang="en-US" altLang="ko-KR" sz="900"/>
              <a:t>. FREEZE</a:t>
            </a:r>
            <a:r>
              <a:rPr lang="ko-KR" altLang="en-US" sz="900"/>
              <a:t>버튼을 클릭하면 </a:t>
            </a:r>
            <a:r>
              <a:rPr lang="en-US" altLang="ko-KR" sz="900"/>
              <a:t>Asset</a:t>
            </a:r>
            <a:r>
              <a:rPr lang="ko-KR" altLang="en-US" sz="900"/>
              <a:t> </a:t>
            </a:r>
            <a:r>
              <a:rPr lang="en-US" altLang="ko-KR" sz="900"/>
              <a:t>Mint</a:t>
            </a:r>
            <a:r>
              <a:rPr lang="ko-KR" altLang="en-US" sz="900"/>
              <a:t>화면으로 이동합니다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1EA549-4278-68CF-2C92-6DA9F486B81C}"/>
              </a:ext>
            </a:extLst>
          </p:cNvPr>
          <p:cNvSpPr/>
          <p:nvPr/>
        </p:nvSpPr>
        <p:spPr>
          <a:xfrm>
            <a:off x="8974939" y="332174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C2AC71D7-6C04-13C8-1546-350ED2118800}"/>
              </a:ext>
            </a:extLst>
          </p:cNvPr>
          <p:cNvSpPr/>
          <p:nvPr/>
        </p:nvSpPr>
        <p:spPr>
          <a:xfrm>
            <a:off x="4591071" y="614147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C24EFEE5-C86C-7EFD-828F-8EA741DC70B0}"/>
              </a:ext>
            </a:extLst>
          </p:cNvPr>
          <p:cNvSpPr/>
          <p:nvPr/>
        </p:nvSpPr>
        <p:spPr>
          <a:xfrm>
            <a:off x="6342312" y="614147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 dirty="0"/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7AB54488-BBA1-46FF-C9A2-398855FCA6DA}"/>
              </a:ext>
            </a:extLst>
          </p:cNvPr>
          <p:cNvCxnSpPr>
            <a:cxnSpLocks/>
            <a:stCxn id="58" idx="2"/>
            <a:endCxn id="77" idx="0"/>
          </p:cNvCxnSpPr>
          <p:nvPr/>
        </p:nvCxnSpPr>
        <p:spPr>
          <a:xfrm rot="5400000">
            <a:off x="5508565" y="3336250"/>
            <a:ext cx="3428280" cy="160135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C6E6BC0-57F4-E620-97A0-53E5C01372AD}"/>
              </a:ext>
            </a:extLst>
          </p:cNvPr>
          <p:cNvSpPr/>
          <p:nvPr/>
        </p:nvSpPr>
        <p:spPr>
          <a:xfrm>
            <a:off x="3878086" y="5846978"/>
            <a:ext cx="1585406" cy="2327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C58B25-AE5D-F9D4-50CC-99BC791F5F0B}"/>
              </a:ext>
            </a:extLst>
          </p:cNvPr>
          <p:cNvSpPr/>
          <p:nvPr/>
        </p:nvSpPr>
        <p:spPr>
          <a:xfrm>
            <a:off x="5629328" y="5851065"/>
            <a:ext cx="1585404" cy="2311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33044DD-289C-1962-E592-6C0FE8546102}"/>
              </a:ext>
            </a:extLst>
          </p:cNvPr>
          <p:cNvSpPr/>
          <p:nvPr/>
        </p:nvSpPr>
        <p:spPr>
          <a:xfrm>
            <a:off x="7775082" y="2263640"/>
            <a:ext cx="496596" cy="159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0839DDC-3D63-3801-F8CD-737D3603F522}"/>
              </a:ext>
            </a:extLst>
          </p:cNvPr>
          <p:cNvSpPr/>
          <p:nvPr/>
        </p:nvSpPr>
        <p:spPr>
          <a:xfrm>
            <a:off x="5699361" y="101505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82F4E9C1-0105-0BAB-83AB-642E25D02EB9}"/>
              </a:ext>
            </a:extLst>
          </p:cNvPr>
          <p:cNvCxnSpPr>
            <a:cxnSpLocks/>
            <a:endCxn id="76" idx="0"/>
          </p:cNvCxnSpPr>
          <p:nvPr/>
        </p:nvCxnSpPr>
        <p:spPr>
          <a:xfrm rot="10800000" flipV="1">
            <a:off x="4670790" y="4538974"/>
            <a:ext cx="1737423" cy="130800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A344C961-ACF3-E388-87F3-D64A1D5C1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04" y="1506659"/>
            <a:ext cx="1882770" cy="12624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7945A2-FE74-D09E-8713-0A467FFECF4C}"/>
              </a:ext>
            </a:extLst>
          </p:cNvPr>
          <p:cNvSpPr/>
          <p:nvPr/>
        </p:nvSpPr>
        <p:spPr>
          <a:xfrm>
            <a:off x="1500947" y="1664207"/>
            <a:ext cx="496596" cy="159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829793-D810-2ED4-9235-6A3C2A0FB0CE}"/>
              </a:ext>
            </a:extLst>
          </p:cNvPr>
          <p:cNvSpPr/>
          <p:nvPr/>
        </p:nvSpPr>
        <p:spPr>
          <a:xfrm>
            <a:off x="3110576" y="1104949"/>
            <a:ext cx="496596" cy="2856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3F6076E-1B89-8BBF-6EF2-77AD8361EF0F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 flipV="1">
            <a:off x="1997543" y="1247758"/>
            <a:ext cx="1113033" cy="49602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8B63B7CB-B066-463F-68CE-082DB442C047}"/>
              </a:ext>
            </a:extLst>
          </p:cNvPr>
          <p:cNvCxnSpPr>
            <a:cxnSpLocks/>
            <a:stCxn id="34" idx="3"/>
            <a:endCxn id="41" idx="0"/>
          </p:cNvCxnSpPr>
          <p:nvPr/>
        </p:nvCxnSpPr>
        <p:spPr>
          <a:xfrm>
            <a:off x="3607172" y="1247758"/>
            <a:ext cx="4477026" cy="76330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6270F8F-BFD5-3B0B-0CE0-9F7240DD4BB0}"/>
              </a:ext>
            </a:extLst>
          </p:cNvPr>
          <p:cNvSpPr/>
          <p:nvPr/>
        </p:nvSpPr>
        <p:spPr>
          <a:xfrm>
            <a:off x="7996334" y="2011066"/>
            <a:ext cx="175727" cy="2174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117CB22E-6AB6-AD6B-B828-1BC1509F2EB3}"/>
              </a:ext>
            </a:extLst>
          </p:cNvPr>
          <p:cNvCxnSpPr>
            <a:cxnSpLocks/>
            <a:stCxn id="41" idx="1"/>
            <a:endCxn id="58" idx="1"/>
          </p:cNvCxnSpPr>
          <p:nvPr/>
        </p:nvCxnSpPr>
        <p:spPr>
          <a:xfrm rot="10800000" flipV="1">
            <a:off x="7775082" y="2119793"/>
            <a:ext cx="221252" cy="223420"/>
          </a:xfrm>
          <a:prstGeom prst="bentConnector3">
            <a:avLst>
              <a:gd name="adj1" fmla="val 20332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24AA8C23-995D-25FF-15DD-3EDAFB2A1490}"/>
              </a:ext>
            </a:extLst>
          </p:cNvPr>
          <p:cNvSpPr/>
          <p:nvPr/>
        </p:nvSpPr>
        <p:spPr>
          <a:xfrm>
            <a:off x="2515731" y="101691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003FB30-FCDF-F9CC-AAC4-2E046518BE32}"/>
              </a:ext>
            </a:extLst>
          </p:cNvPr>
          <p:cNvSpPr/>
          <p:nvPr/>
        </p:nvSpPr>
        <p:spPr>
          <a:xfrm>
            <a:off x="7313805" y="214880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A348BA-81F4-42D0-7D44-7AA5DB4F66B1}"/>
              </a:ext>
            </a:extLst>
          </p:cNvPr>
          <p:cNvSpPr txBox="1"/>
          <p:nvPr/>
        </p:nvSpPr>
        <p:spPr>
          <a:xfrm>
            <a:off x="9134375" y="1569436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[Created]</a:t>
            </a:r>
            <a:r>
              <a:rPr lang="ko-KR" altLang="en-US" sz="900"/>
              <a:t>의 아래 표시되는 아이템 정보 중 </a:t>
            </a:r>
            <a:r>
              <a:rPr lang="en-US" altLang="ko-KR" sz="900"/>
              <a:t>Mint</a:t>
            </a:r>
            <a:r>
              <a:rPr lang="ko-KR" altLang="en-US" sz="900"/>
              <a:t>를 진행할 아이템을 선택하여 우측 아이템 세팅 아이콘을 클릭합니다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FA5F77E-8C5E-B58A-7B41-97C56E319ED9}"/>
              </a:ext>
            </a:extLst>
          </p:cNvPr>
          <p:cNvSpPr/>
          <p:nvPr/>
        </p:nvSpPr>
        <p:spPr>
          <a:xfrm>
            <a:off x="8974939" y="159595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B49EB-05C4-794E-3406-FCF2FE8075D8}"/>
              </a:ext>
            </a:extLst>
          </p:cNvPr>
          <p:cNvSpPr txBox="1"/>
          <p:nvPr/>
        </p:nvSpPr>
        <p:spPr>
          <a:xfrm>
            <a:off x="334961" y="284686"/>
            <a:ext cx="1175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Mint (User)  l  </a:t>
            </a:r>
            <a:r>
              <a:rPr lang="en-US" altLang="ko-KR"/>
              <a:t>Main Page &gt; Profile Icon &gt; Profile &gt;</a:t>
            </a:r>
            <a:r>
              <a:rPr lang="ko-KR" altLang="en-US"/>
              <a:t> </a:t>
            </a:r>
            <a:r>
              <a:rPr lang="en-US" altLang="ko-KR"/>
              <a:t>Created &gt; Items &gt; Setting &gt; List for Sale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87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29598694-B088-79DD-55AB-C611DA0A4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94" y="824744"/>
            <a:ext cx="4838124" cy="567057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56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D8F9A-3E87-D58E-D0D7-5F2EA02213FF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[MINT</a:t>
            </a:r>
            <a:r>
              <a:rPr lang="en-US" altLang="ko-KR" sz="900"/>
              <a:t>] </a:t>
            </a:r>
            <a:r>
              <a:rPr lang="ko-KR" altLang="en-US" sz="900"/>
              <a:t>이미 입력된 데이터를 확인 후 </a:t>
            </a:r>
            <a:r>
              <a:rPr lang="en-US" altLang="ko-KR" sz="900"/>
              <a:t>[MINT]</a:t>
            </a:r>
            <a:r>
              <a:rPr lang="ko-KR" altLang="en-US" sz="900"/>
              <a:t>버튼을 </a:t>
            </a:r>
            <a:r>
              <a:rPr lang="ko-KR" altLang="en-US" sz="900" dirty="0"/>
              <a:t>눌러 </a:t>
            </a:r>
            <a:r>
              <a:rPr lang="ko-KR" altLang="en-US" sz="900"/>
              <a:t>최종적으로 선택한 </a:t>
            </a:r>
            <a:r>
              <a:rPr lang="en-US" altLang="ko-KR" sz="900"/>
              <a:t>Item</a:t>
            </a:r>
            <a:r>
              <a:rPr lang="ko-KR" altLang="en-US" sz="900"/>
              <a:t>을 발행합니다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6DCEBD1-6865-BBA4-6DA6-C7D65E1A2C1C}"/>
              </a:ext>
            </a:extLst>
          </p:cNvPr>
          <p:cNvSpPr/>
          <p:nvPr/>
        </p:nvSpPr>
        <p:spPr>
          <a:xfrm>
            <a:off x="2217575" y="6043057"/>
            <a:ext cx="4669785" cy="2990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21508AF-1BE9-1968-66CE-8F726B700805}"/>
              </a:ext>
            </a:extLst>
          </p:cNvPr>
          <p:cNvSpPr/>
          <p:nvPr/>
        </p:nvSpPr>
        <p:spPr>
          <a:xfrm>
            <a:off x="2034178" y="612329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D6E207-E46A-7637-126B-D45A3810B398}"/>
              </a:ext>
            </a:extLst>
          </p:cNvPr>
          <p:cNvSpPr txBox="1"/>
          <p:nvPr/>
        </p:nvSpPr>
        <p:spPr>
          <a:xfrm>
            <a:off x="8974939" y="5382246"/>
            <a:ext cx="2722662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/>
              <a:t>※ MINT </a:t>
            </a:r>
            <a:r>
              <a:rPr lang="ko-KR" altLang="en-US" sz="900"/>
              <a:t>버튼을 클릭하여 </a:t>
            </a:r>
            <a:r>
              <a:rPr lang="en-US" altLang="ko-KR" sz="900"/>
              <a:t>NFT</a:t>
            </a:r>
            <a:r>
              <a:rPr lang="ko-KR" altLang="en-US" sz="900"/>
              <a:t>발행을 진행할 경우 소정의 </a:t>
            </a:r>
            <a:r>
              <a:rPr lang="ko-KR" altLang="en-US" sz="900" dirty="0" err="1"/>
              <a:t>가스비</a:t>
            </a:r>
            <a:r>
              <a:rPr lang="en-US" altLang="ko-KR" sz="900" dirty="0"/>
              <a:t>(BNB)</a:t>
            </a:r>
            <a:r>
              <a:rPr lang="ko-KR" altLang="en-US" sz="900" dirty="0"/>
              <a:t>가 소모됩니다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70DCCB-7B71-BDEA-BA1F-2D67DF7A0302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Mint (User)  l  </a:t>
            </a:r>
            <a:r>
              <a:rPr lang="en-US" altLang="ko-KR"/>
              <a:t>Main Page &gt; Profile Icon &gt; Profile &gt;</a:t>
            </a:r>
            <a:r>
              <a:rPr lang="ko-KR" altLang="en-US"/>
              <a:t> </a:t>
            </a:r>
            <a:r>
              <a:rPr lang="en-US" altLang="ko-KR"/>
              <a:t>Created &gt; Items &gt; Setting &gt; List for Sale &gt; Asset Mint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2509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880715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05C31D-03F5-4D1E-C4F3-75E861AB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40" y="1820151"/>
            <a:ext cx="7773373" cy="325309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58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95B035-5199-5341-65C0-E86D9738584B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[TRANSFER to :]</a:t>
            </a:r>
            <a:r>
              <a:rPr lang="ko-KR" altLang="en-US" sz="900"/>
              <a:t>에는 </a:t>
            </a:r>
            <a:r>
              <a:rPr lang="en-US" altLang="ko-KR" sz="900" dirty="0"/>
              <a:t>NFT</a:t>
            </a:r>
            <a:r>
              <a:rPr lang="ko-KR" altLang="en-US" sz="900" dirty="0"/>
              <a:t>를 전송할 지갑 주소를 </a:t>
            </a:r>
            <a:r>
              <a:rPr lang="ko-KR" altLang="en-US" sz="900"/>
              <a:t>입력합니다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DC98462-320B-DF60-2DE9-56D6D49678C5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D8C202-3A8E-123E-0500-BCA57BF27507}"/>
              </a:ext>
            </a:extLst>
          </p:cNvPr>
          <p:cNvSpPr txBox="1"/>
          <p:nvPr/>
        </p:nvSpPr>
        <p:spPr>
          <a:xfrm>
            <a:off x="9134375" y="1522088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[TRANSFER] </a:t>
            </a:r>
            <a:r>
              <a:rPr lang="ko-KR" altLang="en-US" sz="900" dirty="0"/>
              <a:t>버튼 </a:t>
            </a:r>
            <a:r>
              <a:rPr lang="ko-KR" altLang="en-US" sz="900" dirty="0" err="1"/>
              <a:t>실행시</a:t>
            </a:r>
            <a:r>
              <a:rPr lang="ko-KR" altLang="en-US" sz="900" dirty="0"/>
              <a:t> 해당 지갑 주소로 </a:t>
            </a:r>
            <a:r>
              <a:rPr lang="en-US" altLang="ko-KR" sz="900" dirty="0"/>
              <a:t>NFT</a:t>
            </a:r>
            <a:r>
              <a:rPr lang="ko-KR" altLang="en-US" sz="900" dirty="0"/>
              <a:t>가 전송됩니다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1D8D5BD-0314-9A15-E8CF-73B787713316}"/>
              </a:ext>
            </a:extLst>
          </p:cNvPr>
          <p:cNvSpPr/>
          <p:nvPr/>
        </p:nvSpPr>
        <p:spPr>
          <a:xfrm>
            <a:off x="8974939" y="154860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B58624-E942-3675-97C3-5540C3CE08B7}"/>
              </a:ext>
            </a:extLst>
          </p:cNvPr>
          <p:cNvSpPr txBox="1"/>
          <p:nvPr/>
        </p:nvSpPr>
        <p:spPr>
          <a:xfrm>
            <a:off x="9134375" y="2011871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[LINK COPIED] </a:t>
            </a:r>
            <a:r>
              <a:rPr lang="ko-KR" altLang="en-US" sz="900" dirty="0"/>
              <a:t>클릭 시</a:t>
            </a:r>
            <a:r>
              <a:rPr lang="en-US" altLang="ko-KR" sz="900" dirty="0"/>
              <a:t>, </a:t>
            </a:r>
            <a:r>
              <a:rPr lang="ko-KR" altLang="en-US" sz="900" dirty="0"/>
              <a:t>내 지갑주소가 클립보드에 복사됩니다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9ECFB09-A053-8187-4CF4-9A0C699C63FC}"/>
              </a:ext>
            </a:extLst>
          </p:cNvPr>
          <p:cNvSpPr/>
          <p:nvPr/>
        </p:nvSpPr>
        <p:spPr>
          <a:xfrm>
            <a:off x="8974939" y="203838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6FC21A-7242-9BEF-589A-E762C973DA36}"/>
              </a:ext>
            </a:extLst>
          </p:cNvPr>
          <p:cNvSpPr/>
          <p:nvPr/>
        </p:nvSpPr>
        <p:spPr>
          <a:xfrm>
            <a:off x="3433078" y="3017020"/>
            <a:ext cx="4666735" cy="7885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311BF9-158F-EA85-1EAB-3F05DBD49564}"/>
              </a:ext>
            </a:extLst>
          </p:cNvPr>
          <p:cNvSpPr/>
          <p:nvPr/>
        </p:nvSpPr>
        <p:spPr>
          <a:xfrm>
            <a:off x="3217964" y="3351802"/>
            <a:ext cx="187953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A8B6F6-4689-68B8-6EA5-5353116326B1}"/>
              </a:ext>
            </a:extLst>
          </p:cNvPr>
          <p:cNvSpPr/>
          <p:nvPr/>
        </p:nvSpPr>
        <p:spPr>
          <a:xfrm>
            <a:off x="3433078" y="3857994"/>
            <a:ext cx="4666735" cy="3187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5927CC0-0846-1C76-CA5A-1FEA12685EE2}"/>
              </a:ext>
            </a:extLst>
          </p:cNvPr>
          <p:cNvSpPr/>
          <p:nvPr/>
        </p:nvSpPr>
        <p:spPr>
          <a:xfrm>
            <a:off x="3217963" y="3937650"/>
            <a:ext cx="187953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E1A8097-24C1-A7F0-A400-B97B5AAF1BEB}"/>
              </a:ext>
            </a:extLst>
          </p:cNvPr>
          <p:cNvSpPr/>
          <p:nvPr/>
        </p:nvSpPr>
        <p:spPr>
          <a:xfrm>
            <a:off x="3433078" y="4211455"/>
            <a:ext cx="4666735" cy="4045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ABCB47-8546-9C51-71B9-8E4A396F2A14}"/>
              </a:ext>
            </a:extLst>
          </p:cNvPr>
          <p:cNvSpPr/>
          <p:nvPr/>
        </p:nvSpPr>
        <p:spPr>
          <a:xfrm>
            <a:off x="3217963" y="4333991"/>
            <a:ext cx="187953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B5C4DE-3E98-0E52-1378-3AD2E7B38F17}"/>
              </a:ext>
            </a:extLst>
          </p:cNvPr>
          <p:cNvSpPr txBox="1"/>
          <p:nvPr/>
        </p:nvSpPr>
        <p:spPr>
          <a:xfrm>
            <a:off x="9134375" y="2898085"/>
            <a:ext cx="2722662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/>
              <a:t>※ </a:t>
            </a:r>
            <a:r>
              <a:rPr lang="ko-KR" altLang="en-US" sz="900"/>
              <a:t>전송 시 주의사항</a:t>
            </a:r>
            <a:endParaRPr lang="en-US" altLang="ko-KR" sz="900"/>
          </a:p>
          <a:p>
            <a:endParaRPr lang="en-US" altLang="ko-KR" sz="900"/>
          </a:p>
          <a:p>
            <a:r>
              <a:rPr lang="ko-KR" altLang="en-US" sz="900"/>
              <a:t>현재 </a:t>
            </a:r>
            <a:r>
              <a:rPr lang="en-US" altLang="ko-KR" sz="900"/>
              <a:t>THE MARKET</a:t>
            </a:r>
            <a:r>
              <a:rPr lang="ko-KR" altLang="en-US" sz="900"/>
              <a:t>에서 발행되는 </a:t>
            </a:r>
            <a:r>
              <a:rPr lang="en-US" altLang="ko-KR" sz="900"/>
              <a:t>NFT</a:t>
            </a:r>
            <a:r>
              <a:rPr lang="ko-KR" altLang="en-US" sz="900"/>
              <a:t>는 </a:t>
            </a:r>
            <a:r>
              <a:rPr lang="en-US" altLang="ko-KR" sz="900"/>
              <a:t>BSC</a:t>
            </a:r>
            <a:r>
              <a:rPr lang="ko-KR" altLang="en-US" sz="900"/>
              <a:t>체인을 기준으로 발행됩니다</a:t>
            </a:r>
            <a:r>
              <a:rPr lang="en-US" altLang="ko-KR" sz="900"/>
              <a:t>. </a:t>
            </a:r>
            <a:r>
              <a:rPr lang="ko-KR" altLang="en-US" sz="900"/>
              <a:t>전송하는 지갑이 </a:t>
            </a:r>
            <a:r>
              <a:rPr lang="en-US" altLang="ko-KR" sz="900"/>
              <a:t>BSC</a:t>
            </a:r>
            <a:r>
              <a:rPr lang="ko-KR" altLang="en-US" sz="900"/>
              <a:t>체인을 취급하는 지 꼭 사전에 확인을 해주세요</a:t>
            </a:r>
            <a:r>
              <a:rPr lang="en-US" altLang="ko-KR" sz="900"/>
              <a:t>. </a:t>
            </a:r>
            <a:r>
              <a:rPr lang="ko-KR" altLang="en-US" sz="900"/>
              <a:t>부득이한 경우가 아니면 상대방의 </a:t>
            </a:r>
            <a:r>
              <a:rPr lang="en-US" altLang="ko-KR" sz="900"/>
              <a:t>MetaMask </a:t>
            </a:r>
            <a:r>
              <a:rPr lang="ko-KR" altLang="en-US" sz="900"/>
              <a:t>지갑으로만 전송을 진행해 주세요</a:t>
            </a:r>
            <a:r>
              <a:rPr lang="en-US" altLang="ko-KR" sz="900"/>
              <a:t>.</a:t>
            </a:r>
            <a:endParaRPr lang="ko-KR" altLang="en-US" sz="9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93AAD6-6F0B-4B87-5F3F-C9A0BF903C27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Transfer  l  </a:t>
            </a:r>
            <a:r>
              <a:rPr lang="en-US" altLang="ko-KR"/>
              <a:t>Main Page &gt; Profile Icon &gt; Profile &gt;</a:t>
            </a:r>
            <a:r>
              <a:rPr lang="ko-KR" altLang="en-US"/>
              <a:t> </a:t>
            </a:r>
            <a:r>
              <a:rPr lang="en-US" altLang="ko-KR"/>
              <a:t>Created &gt; Items &gt; Setting &gt; Transfer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59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251173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6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F017A-6AF0-E648-17E5-B48CC11D2777}"/>
              </a:ext>
            </a:extLst>
          </p:cNvPr>
          <p:cNvSpPr txBox="1"/>
          <p:nvPr/>
        </p:nvSpPr>
        <p:spPr>
          <a:xfrm>
            <a:off x="9134375" y="1021234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MetaMask</a:t>
            </a:r>
            <a:r>
              <a:rPr lang="ko-KR" altLang="en-US" sz="900"/>
              <a:t>가 설치되지 않았을 경우 </a:t>
            </a:r>
            <a:r>
              <a:rPr lang="en-US" altLang="ko-KR" sz="900"/>
              <a:t>Chrome web store</a:t>
            </a:r>
            <a:r>
              <a:rPr lang="ko-KR" altLang="en-US" sz="900"/>
              <a:t>로 이동하며</a:t>
            </a:r>
            <a:r>
              <a:rPr lang="en-US" altLang="ko-KR" sz="900"/>
              <a:t>,</a:t>
            </a:r>
            <a:r>
              <a:rPr lang="ko-KR" altLang="en-US" sz="900"/>
              <a:t> </a:t>
            </a:r>
            <a:r>
              <a:rPr lang="en-US" altLang="ko-KR" sz="900"/>
              <a:t>[</a:t>
            </a:r>
            <a:r>
              <a:rPr lang="en-US" altLang="ko-KR" sz="900" dirty="0"/>
              <a:t>Add to Chrome] </a:t>
            </a:r>
            <a:r>
              <a:rPr lang="ko-KR" altLang="en-US" sz="900" dirty="0"/>
              <a:t>버튼을 클릭하면 브라우저에 </a:t>
            </a:r>
            <a:r>
              <a:rPr lang="en-US" altLang="ko-KR" sz="900" dirty="0"/>
              <a:t>MetaMask </a:t>
            </a:r>
            <a:r>
              <a:rPr lang="ko-KR" altLang="en-US" sz="900" dirty="0"/>
              <a:t>확장 프로그램이 설치됩니다</a:t>
            </a:r>
            <a:r>
              <a:rPr lang="en-US" altLang="ko-KR" sz="900" dirty="0"/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9C62F4E-33B3-56B8-0AC1-428AD030A666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5A319-5ED1-23E9-0FA6-6B2B4CC5061A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D3E197-3F34-2089-1875-B9D5C2E0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27" y="1169364"/>
            <a:ext cx="4601783" cy="122801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5D5DE8-F4A7-4A3C-7148-928B8BB5F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318" y="2259788"/>
            <a:ext cx="4448797" cy="365161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4114E4-E4F6-DD3E-4E2E-E7327A5FF76A}"/>
              </a:ext>
            </a:extLst>
          </p:cNvPr>
          <p:cNvSpPr/>
          <p:nvPr/>
        </p:nvSpPr>
        <p:spPr>
          <a:xfrm>
            <a:off x="4442757" y="1792887"/>
            <a:ext cx="724861" cy="2113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A9A56B-FC5B-07E0-68F5-F3008C73ACE4}"/>
              </a:ext>
            </a:extLst>
          </p:cNvPr>
          <p:cNvSpPr/>
          <p:nvPr/>
        </p:nvSpPr>
        <p:spPr>
          <a:xfrm>
            <a:off x="4516349" y="4913806"/>
            <a:ext cx="1341351" cy="2906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FD384BB-9EFE-E07A-FF02-12EA987343A8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5167618" y="1898544"/>
            <a:ext cx="690082" cy="3160589"/>
          </a:xfrm>
          <a:prstGeom prst="bentConnector3">
            <a:avLst>
              <a:gd name="adj1" fmla="val 16952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3A1F3458-4273-F992-732C-05C6B3F6E4BC}"/>
              </a:ext>
            </a:extLst>
          </p:cNvPr>
          <p:cNvSpPr/>
          <p:nvPr/>
        </p:nvSpPr>
        <p:spPr>
          <a:xfrm>
            <a:off x="4263913" y="181882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341C9-C29B-C668-9D6B-B0E9ABEFC533}"/>
              </a:ext>
            </a:extLst>
          </p:cNvPr>
          <p:cNvSpPr txBox="1"/>
          <p:nvPr/>
        </p:nvSpPr>
        <p:spPr>
          <a:xfrm>
            <a:off x="8974939" y="4511267"/>
            <a:ext cx="2882098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※ MetaMask</a:t>
            </a:r>
            <a:r>
              <a:rPr lang="ko-KR" altLang="en-US" sz="900" dirty="0"/>
              <a:t>는 </a:t>
            </a:r>
            <a:r>
              <a:rPr lang="en-US" altLang="ko-KR" sz="900" dirty="0"/>
              <a:t>Chrome</a:t>
            </a:r>
            <a:r>
              <a:rPr lang="ko-KR" altLang="en-US" sz="900" dirty="0"/>
              <a:t> 외에도 </a:t>
            </a:r>
            <a:r>
              <a:rPr lang="en-US" altLang="ko-KR" sz="900" dirty="0"/>
              <a:t>Safari, Brave, Edge, Opera</a:t>
            </a:r>
            <a:r>
              <a:rPr lang="ko-KR" altLang="en-US" sz="900" dirty="0"/>
              <a:t> 등 다른 브라우저에서도 설치 및 사용할 수 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모바일 앱은 </a:t>
            </a:r>
            <a:r>
              <a:rPr lang="en-US" altLang="ko-KR" sz="900" dirty="0"/>
              <a:t>iOS </a:t>
            </a:r>
            <a:r>
              <a:rPr lang="ko-KR" altLang="en-US" sz="900" dirty="0"/>
              <a:t>및 </a:t>
            </a:r>
            <a:r>
              <a:rPr lang="en-US" altLang="ko-KR" sz="900" dirty="0"/>
              <a:t>Android </a:t>
            </a:r>
            <a:r>
              <a:rPr lang="ko-KR" altLang="en-US" sz="900" dirty="0"/>
              <a:t>기기에서 사용할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16B5B-12E9-24F4-EFF3-A2906D2A14CA}"/>
              </a:ext>
            </a:extLst>
          </p:cNvPr>
          <p:cNvSpPr txBox="1"/>
          <p:nvPr/>
        </p:nvSpPr>
        <p:spPr>
          <a:xfrm>
            <a:off x="334963" y="284686"/>
            <a:ext cx="741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MetaMask Setting  l  </a:t>
            </a:r>
            <a:r>
              <a:rPr lang="en-US" altLang="ko-KR"/>
              <a:t>Main Page</a:t>
            </a:r>
            <a:r>
              <a:rPr lang="ko-KR" altLang="en-US"/>
              <a:t> </a:t>
            </a:r>
            <a:r>
              <a:rPr lang="en-US" altLang="ko-KR"/>
              <a:t>&gt; Add MetaMask to your browser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313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9CA1C49-D7A4-F0D3-E11C-C1F625B3A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56" y="1717280"/>
            <a:ext cx="7658100" cy="332422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60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D8F9A-3E87-D58E-D0D7-5F2EA02213FF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[COLLECTED]</a:t>
            </a:r>
            <a:r>
              <a:rPr lang="ko-KR" altLang="en-US" sz="900"/>
              <a:t>에서는 사용자가 발행하거나 구매한 아이템의 컬렉션 </a:t>
            </a:r>
            <a:r>
              <a:rPr lang="ko-KR" altLang="en-US" sz="900" dirty="0"/>
              <a:t>리스트가 노출됩니다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2E0FE-7A04-0B90-F3F4-AFDDE7926528}"/>
              </a:ext>
            </a:extLst>
          </p:cNvPr>
          <p:cNvSpPr txBox="1"/>
          <p:nvPr/>
        </p:nvSpPr>
        <p:spPr>
          <a:xfrm>
            <a:off x="9134375" y="1480143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</a:t>
            </a:r>
            <a:r>
              <a:rPr lang="en-US" altLang="ko-KR" sz="900"/>
              <a:t>STATUS] </a:t>
            </a:r>
            <a:r>
              <a:rPr lang="ko-KR" altLang="en-US" sz="900"/>
              <a:t>사용자의 컬렉션 리스트를 설정할 수 있습니다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6CC4E22-2EEC-BDBA-F887-084256CD3E38}"/>
              </a:ext>
            </a:extLst>
          </p:cNvPr>
          <p:cNvSpPr/>
          <p:nvPr/>
        </p:nvSpPr>
        <p:spPr>
          <a:xfrm>
            <a:off x="8974939" y="150665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4AA9FF-3458-695F-0262-90EA9CBE1138}"/>
              </a:ext>
            </a:extLst>
          </p:cNvPr>
          <p:cNvSpPr txBox="1"/>
          <p:nvPr/>
        </p:nvSpPr>
        <p:spPr>
          <a:xfrm>
            <a:off x="9134375" y="290724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[PRICE]</a:t>
            </a:r>
            <a:r>
              <a:rPr lang="ko-KR" altLang="en-US" sz="900" dirty="0"/>
              <a:t>는 판매중인 컬렉션의 가격</a:t>
            </a:r>
            <a:r>
              <a:rPr lang="en-US" altLang="ko-KR" sz="900" dirty="0"/>
              <a:t>(BNB)</a:t>
            </a:r>
            <a:r>
              <a:rPr lang="ko-KR" altLang="en-US" sz="900" dirty="0"/>
              <a:t>을 설정한 후 검색할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DB38B21-6938-EB02-C297-EA9C3D121443}"/>
              </a:ext>
            </a:extLst>
          </p:cNvPr>
          <p:cNvSpPr/>
          <p:nvPr/>
        </p:nvSpPr>
        <p:spPr>
          <a:xfrm>
            <a:off x="8974939" y="293376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2A3610-480F-1943-D0EB-273C1FE87475}"/>
              </a:ext>
            </a:extLst>
          </p:cNvPr>
          <p:cNvSpPr txBox="1"/>
          <p:nvPr/>
        </p:nvSpPr>
        <p:spPr>
          <a:xfrm>
            <a:off x="9134375" y="3378789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</a:t>
            </a:r>
            <a:r>
              <a:rPr lang="en-US" altLang="ko-KR" sz="900"/>
              <a:t>QUANTITY]</a:t>
            </a:r>
            <a:r>
              <a:rPr lang="ko-KR" altLang="en-US" sz="900"/>
              <a:t>는 단일 아이템</a:t>
            </a:r>
            <a:r>
              <a:rPr lang="en-US" altLang="ko-KR" sz="900"/>
              <a:t>(Single)</a:t>
            </a:r>
            <a:r>
              <a:rPr lang="ko-KR" altLang="en-US" sz="900"/>
              <a:t>을 표시합니다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C1EA549-4278-68CF-2C92-6DA9F486B81C}"/>
              </a:ext>
            </a:extLst>
          </p:cNvPr>
          <p:cNvSpPr/>
          <p:nvPr/>
        </p:nvSpPr>
        <p:spPr>
          <a:xfrm>
            <a:off x="8974939" y="340530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C619BF-60EE-C487-6B0A-8B12F76F45CA}"/>
              </a:ext>
            </a:extLst>
          </p:cNvPr>
          <p:cNvSpPr txBox="1"/>
          <p:nvPr/>
        </p:nvSpPr>
        <p:spPr>
          <a:xfrm>
            <a:off x="9134375" y="3846679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[COLLECTION]</a:t>
            </a:r>
            <a:r>
              <a:rPr lang="ko-KR" altLang="en-US" sz="900" dirty="0"/>
              <a:t>은 컬렉션의 썸네일 이미지</a:t>
            </a:r>
            <a:r>
              <a:rPr lang="en-US" altLang="ko-KR" sz="900"/>
              <a:t>, Name(</a:t>
            </a:r>
            <a:r>
              <a:rPr lang="ko-KR" altLang="en-US" sz="900"/>
              <a:t>이름</a:t>
            </a:r>
            <a:r>
              <a:rPr lang="en-US" altLang="ko-KR" sz="900"/>
              <a:t>), Description(</a:t>
            </a:r>
            <a:r>
              <a:rPr lang="ko-KR" altLang="en-US" sz="900"/>
              <a:t>설명글</a:t>
            </a:r>
            <a:r>
              <a:rPr lang="en-US" altLang="ko-KR" sz="900"/>
              <a:t>), Floor Price(</a:t>
            </a:r>
            <a:r>
              <a:rPr lang="ko-KR" altLang="en-US" sz="900"/>
              <a:t>바닥 가격</a:t>
            </a:r>
            <a:r>
              <a:rPr lang="en-US" altLang="ko-KR" sz="900"/>
              <a:t>), Best Offer(</a:t>
            </a:r>
            <a:r>
              <a:rPr lang="ko-KR" altLang="en-US" sz="900"/>
              <a:t>높은 가격 제안</a:t>
            </a:r>
            <a:r>
              <a:rPr lang="en-US" altLang="ko-KR" sz="900"/>
              <a:t>), Volume(</a:t>
            </a:r>
            <a:r>
              <a:rPr lang="ko-KR" altLang="en-US" sz="900"/>
              <a:t>현재까지 </a:t>
            </a:r>
            <a:r>
              <a:rPr lang="ko-KR" altLang="en-US" sz="900" dirty="0"/>
              <a:t>거래된 </a:t>
            </a:r>
            <a:r>
              <a:rPr lang="ko-KR" altLang="en-US" sz="900"/>
              <a:t>금액 합계</a:t>
            </a:r>
            <a:r>
              <a:rPr lang="en-US" altLang="ko-KR" sz="900"/>
              <a:t>)</a:t>
            </a:r>
            <a:r>
              <a:rPr lang="ko-KR" altLang="en-US" sz="900"/>
              <a:t>을 </a:t>
            </a:r>
            <a:r>
              <a:rPr lang="ko-KR" altLang="en-US" sz="900" dirty="0"/>
              <a:t>보여줍니다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BF62E00-E1F6-0322-39E4-7D04529144B7}"/>
              </a:ext>
            </a:extLst>
          </p:cNvPr>
          <p:cNvSpPr/>
          <p:nvPr/>
        </p:nvSpPr>
        <p:spPr>
          <a:xfrm>
            <a:off x="8974939" y="387319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2A00B19-6318-DD46-2A08-B9BB1E16986A}"/>
              </a:ext>
            </a:extLst>
          </p:cNvPr>
          <p:cNvSpPr/>
          <p:nvPr/>
        </p:nvSpPr>
        <p:spPr>
          <a:xfrm>
            <a:off x="645007" y="2332562"/>
            <a:ext cx="642434" cy="250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BC10A44-5395-07D2-EBC5-5E62E69F3AD7}"/>
              </a:ext>
            </a:extLst>
          </p:cNvPr>
          <p:cNvSpPr/>
          <p:nvPr/>
        </p:nvSpPr>
        <p:spPr>
          <a:xfrm>
            <a:off x="431266" y="237444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36F1E65-6DE5-5B2C-2134-D1497481981B}"/>
              </a:ext>
            </a:extLst>
          </p:cNvPr>
          <p:cNvSpPr/>
          <p:nvPr/>
        </p:nvSpPr>
        <p:spPr>
          <a:xfrm>
            <a:off x="645007" y="2854717"/>
            <a:ext cx="1895455" cy="650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F0ACD862-BC18-4881-468E-B9AE2276A958}"/>
              </a:ext>
            </a:extLst>
          </p:cNvPr>
          <p:cNvSpPr/>
          <p:nvPr/>
        </p:nvSpPr>
        <p:spPr>
          <a:xfrm>
            <a:off x="425321" y="311103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341FBC1-B696-92CA-2EE4-4A945EE8E5E0}"/>
              </a:ext>
            </a:extLst>
          </p:cNvPr>
          <p:cNvSpPr/>
          <p:nvPr/>
        </p:nvSpPr>
        <p:spPr>
          <a:xfrm>
            <a:off x="639679" y="3541166"/>
            <a:ext cx="1900783" cy="857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A508FE5-0FDF-1C8E-0D28-6E334B9640B4}"/>
              </a:ext>
            </a:extLst>
          </p:cNvPr>
          <p:cNvSpPr/>
          <p:nvPr/>
        </p:nvSpPr>
        <p:spPr>
          <a:xfrm>
            <a:off x="431266" y="388063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B2AF2B3-6CCF-ED08-16A5-FF885456DD91}"/>
              </a:ext>
            </a:extLst>
          </p:cNvPr>
          <p:cNvSpPr/>
          <p:nvPr/>
        </p:nvSpPr>
        <p:spPr>
          <a:xfrm>
            <a:off x="639679" y="4434348"/>
            <a:ext cx="1900783" cy="5370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C2C1969-8A0C-D8C5-0CF4-08D53116E812}"/>
              </a:ext>
            </a:extLst>
          </p:cNvPr>
          <p:cNvSpPr/>
          <p:nvPr/>
        </p:nvSpPr>
        <p:spPr>
          <a:xfrm>
            <a:off x="419993" y="461362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9B0C49E-B80D-42B3-A946-74B9353DF44D}"/>
              </a:ext>
            </a:extLst>
          </p:cNvPr>
          <p:cNvSpPr/>
          <p:nvPr/>
        </p:nvSpPr>
        <p:spPr>
          <a:xfrm>
            <a:off x="2766958" y="2851511"/>
            <a:ext cx="5483620" cy="17621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4BB604D-53AE-3086-334B-AD18A9439BF6}"/>
              </a:ext>
            </a:extLst>
          </p:cNvPr>
          <p:cNvSpPr/>
          <p:nvPr/>
        </p:nvSpPr>
        <p:spPr>
          <a:xfrm>
            <a:off x="2824108" y="260896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347E6-F176-50F2-1B7D-E6C9655C5A83}"/>
              </a:ext>
            </a:extLst>
          </p:cNvPr>
          <p:cNvSpPr txBox="1"/>
          <p:nvPr/>
        </p:nvSpPr>
        <p:spPr>
          <a:xfrm>
            <a:off x="9134375" y="1939052"/>
            <a:ext cx="2722662" cy="7848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/>
              <a:t>[All Collection] </a:t>
            </a:r>
            <a:r>
              <a:rPr lang="ko-KR" altLang="en-US" sz="900"/>
              <a:t>사용자가 보유중인 모든 컬렉션을 볼 수 있습니다</a:t>
            </a:r>
            <a:r>
              <a:rPr lang="en-US" altLang="ko-KR" sz="900"/>
              <a:t>.  </a:t>
            </a:r>
          </a:p>
          <a:p>
            <a:endParaRPr lang="en-US" altLang="ko-KR" sz="900"/>
          </a:p>
          <a:p>
            <a:r>
              <a:rPr lang="en-US" altLang="ko-KR" sz="900"/>
              <a:t>[Available to buy]</a:t>
            </a:r>
            <a:r>
              <a:rPr lang="ko-KR" altLang="en-US" sz="900"/>
              <a:t> 사용자가 판매중인 컬렉션만을 볼 수 있습니다</a:t>
            </a:r>
            <a:r>
              <a:rPr lang="en-US" altLang="ko-KR" sz="900"/>
              <a:t>. </a:t>
            </a:r>
            <a:endParaRPr lang="ko-KR" altLang="en-US" sz="9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DC7E1-11B9-CC9A-32F5-066FCC9ADD92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Profile (Collected)  l  </a:t>
            </a:r>
            <a:r>
              <a:rPr lang="en-US" altLang="ko-KR"/>
              <a:t>Main Page &gt; Profile Icon &gt; Profile &gt;</a:t>
            </a:r>
            <a:r>
              <a:rPr lang="ko-KR" altLang="en-US"/>
              <a:t> </a:t>
            </a:r>
            <a:r>
              <a:rPr lang="en-US" altLang="ko-KR"/>
              <a:t>Collected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B14AB3-B3BC-E0BC-B5C5-A16D20A3D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85" y="1753596"/>
            <a:ext cx="4000509" cy="31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80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3008901" cy="372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bg1"/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  <a:latin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7334103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62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14D49-049D-33AF-5A93-6A924629A94E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Mint (Admin)  l  </a:t>
            </a:r>
            <a:r>
              <a:rPr lang="en-US" altLang="ko-KR" dirty="0" err="1"/>
              <a:t>Admin.the</a:t>
            </a:r>
            <a:r>
              <a:rPr lang="en-US" altLang="ko-KR" dirty="0"/>
              <a:t>-market &gt; Product Creation &gt; Create New Item (1)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AE6479-4A72-E6AE-C401-7123A68C5A6F}"/>
              </a:ext>
            </a:extLst>
          </p:cNvPr>
          <p:cNvSpPr txBox="1"/>
          <p:nvPr/>
        </p:nvSpPr>
        <p:spPr>
          <a:xfrm>
            <a:off x="9134375" y="1021234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[PRODUCT CREATION] </a:t>
            </a:r>
            <a:r>
              <a:rPr lang="ko-KR" altLang="en-US" sz="900"/>
              <a:t>버튼을 클릭 시 </a:t>
            </a:r>
            <a:r>
              <a:rPr lang="en-US" altLang="ko-KR" sz="900"/>
              <a:t>Create New Item</a:t>
            </a:r>
            <a:r>
              <a:rPr lang="ko-KR" altLang="en-US" sz="900"/>
              <a:t>화면으로 이동하며</a:t>
            </a:r>
            <a:r>
              <a:rPr lang="en-US" altLang="ko-KR" sz="900"/>
              <a:t>, </a:t>
            </a:r>
            <a:r>
              <a:rPr lang="ko-KR" altLang="en-US" sz="900"/>
              <a:t>아이템 정보를 입력할 수 있는 있습니다</a:t>
            </a:r>
            <a:r>
              <a:rPr lang="en-US" altLang="ko-KR" sz="900"/>
              <a:t>. </a:t>
            </a:r>
            <a:r>
              <a:rPr lang="ko-KR" altLang="en-US" sz="900"/>
              <a:t>하단에서 각 카테고리별 생성계정을 확인할 수 있습니다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21F851-A6BB-83E5-CD71-FAB1D9E518F3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B9EB35-DE41-CB54-3836-DBCAC696E216}"/>
              </a:ext>
            </a:extLst>
          </p:cNvPr>
          <p:cNvSpPr txBox="1"/>
          <p:nvPr/>
        </p:nvSpPr>
        <p:spPr>
          <a:xfrm>
            <a:off x="9134375" y="4952606"/>
            <a:ext cx="27226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[IMAGE, VIDEO, AUDIO, OR 3D MODEL] </a:t>
            </a:r>
            <a:r>
              <a:rPr lang="ko-KR" altLang="en-US" sz="900"/>
              <a:t>사용자가 생성할 </a:t>
            </a:r>
            <a:r>
              <a:rPr lang="en-US" altLang="ko-KR" sz="900"/>
              <a:t>NFT </a:t>
            </a:r>
            <a:r>
              <a:rPr lang="ko-KR" altLang="en-US" sz="900"/>
              <a:t>아이템의 이미지</a:t>
            </a:r>
            <a:r>
              <a:rPr lang="en-US" altLang="ko-KR" sz="900"/>
              <a:t>(JPG, PNG, GIF, SVG, MP4, WAV)</a:t>
            </a:r>
            <a:r>
              <a:rPr lang="ko-KR" altLang="en-US" sz="900"/>
              <a:t>를 등록할 수 있으며</a:t>
            </a:r>
            <a:r>
              <a:rPr lang="en-US" altLang="ko-KR" sz="900"/>
              <a:t>, </a:t>
            </a:r>
            <a:r>
              <a:rPr lang="ko-KR" altLang="en-US" sz="900"/>
              <a:t>파일의 용량은 </a:t>
            </a:r>
            <a:r>
              <a:rPr lang="en-US" altLang="ko-KR" sz="900"/>
              <a:t>100MB</a:t>
            </a:r>
            <a:r>
              <a:rPr lang="ko-KR" altLang="en-US" sz="900"/>
              <a:t>까지 업로드 가능합니다</a:t>
            </a:r>
            <a:r>
              <a:rPr lang="en-US" altLang="ko-KR" sz="900"/>
              <a:t>. </a:t>
            </a:r>
            <a:r>
              <a:rPr lang="ko-KR" altLang="en-US" sz="900"/>
              <a:t>다만</a:t>
            </a:r>
            <a:r>
              <a:rPr lang="en-US" altLang="ko-KR" sz="900"/>
              <a:t>, CATEGORY</a:t>
            </a:r>
            <a:r>
              <a:rPr lang="ko-KR" altLang="en-US" sz="900"/>
              <a:t>항목에서 </a:t>
            </a:r>
            <a:r>
              <a:rPr lang="en-US" altLang="ko-KR" sz="900"/>
              <a:t>HAKUTO.HALF</a:t>
            </a:r>
            <a:r>
              <a:rPr lang="ko-KR" altLang="en-US" sz="900"/>
              <a:t>를 선택할 경우 이미지가 디폴트이므로 해당 기능은 노출되지 않습니다</a:t>
            </a:r>
            <a:r>
              <a:rPr lang="en-US" altLang="ko-KR" sz="900"/>
              <a:t>. 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0A7442-EBD6-BA44-89B0-0ABE4E454D7D}"/>
              </a:ext>
            </a:extLst>
          </p:cNvPr>
          <p:cNvSpPr/>
          <p:nvPr/>
        </p:nvSpPr>
        <p:spPr>
          <a:xfrm>
            <a:off x="8974939" y="501147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B00959-6051-DF7D-62FF-473CD305838D}"/>
              </a:ext>
            </a:extLst>
          </p:cNvPr>
          <p:cNvSpPr txBox="1"/>
          <p:nvPr/>
        </p:nvSpPr>
        <p:spPr>
          <a:xfrm>
            <a:off x="9134375" y="2786511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[CATEGORY]</a:t>
            </a:r>
            <a:r>
              <a:rPr lang="ko-KR" altLang="en-US" sz="900"/>
              <a:t> 민팅하려는 </a:t>
            </a:r>
            <a:r>
              <a:rPr lang="en-US" altLang="ko-KR" sz="900"/>
              <a:t>Collection</a:t>
            </a:r>
            <a:r>
              <a:rPr lang="ko-KR" altLang="en-US" sz="900"/>
              <a:t>의 카테고리를 설정합니다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8CF217C-6ECD-1E4E-4DB6-E732393E6599}"/>
              </a:ext>
            </a:extLst>
          </p:cNvPr>
          <p:cNvSpPr/>
          <p:nvPr/>
        </p:nvSpPr>
        <p:spPr>
          <a:xfrm>
            <a:off x="8974939" y="281302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29D3F0-0647-25D2-3DC3-A68DAD99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12" y="1268413"/>
            <a:ext cx="7968101" cy="4471344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F9129D2E-5E45-D4B5-5E81-B34FB27010DF}"/>
              </a:ext>
            </a:extLst>
          </p:cNvPr>
          <p:cNvSpPr/>
          <p:nvPr/>
        </p:nvSpPr>
        <p:spPr>
          <a:xfrm>
            <a:off x="2603051" y="387366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744CAE8-3DB5-E7EB-BDE0-947126ED332F}"/>
              </a:ext>
            </a:extLst>
          </p:cNvPr>
          <p:cNvSpPr/>
          <p:nvPr/>
        </p:nvSpPr>
        <p:spPr>
          <a:xfrm>
            <a:off x="2603051" y="495260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3BC602-3B25-C521-3C4A-6BCD96FB2F36}"/>
              </a:ext>
            </a:extLst>
          </p:cNvPr>
          <p:cNvSpPr/>
          <p:nvPr/>
        </p:nvSpPr>
        <p:spPr>
          <a:xfrm>
            <a:off x="301059" y="2946872"/>
            <a:ext cx="1057958" cy="224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FA95DC-1D13-A861-2EA9-B9F2A3711888}"/>
              </a:ext>
            </a:extLst>
          </p:cNvPr>
          <p:cNvSpPr/>
          <p:nvPr/>
        </p:nvSpPr>
        <p:spPr>
          <a:xfrm>
            <a:off x="1385197" y="297923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FC604E-31BC-97CD-DCB6-5E76275C8EE4}"/>
              </a:ext>
            </a:extLst>
          </p:cNvPr>
          <p:cNvSpPr/>
          <p:nvPr/>
        </p:nvSpPr>
        <p:spPr>
          <a:xfrm>
            <a:off x="2805399" y="1755994"/>
            <a:ext cx="2873948" cy="16730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1633CC-2A1E-F39E-500D-F1C8AACCD3B4}"/>
              </a:ext>
            </a:extLst>
          </p:cNvPr>
          <p:cNvSpPr/>
          <p:nvPr/>
        </p:nvSpPr>
        <p:spPr>
          <a:xfrm>
            <a:off x="2603051" y="254009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E2186F-5F73-8503-F213-3B8C563F452C}"/>
              </a:ext>
            </a:extLst>
          </p:cNvPr>
          <p:cNvSpPr/>
          <p:nvPr/>
        </p:nvSpPr>
        <p:spPr>
          <a:xfrm>
            <a:off x="2805399" y="3562516"/>
            <a:ext cx="2873948" cy="6940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BC6B36-A85C-4026-BD00-46FDF0F8D320}"/>
              </a:ext>
            </a:extLst>
          </p:cNvPr>
          <p:cNvSpPr/>
          <p:nvPr/>
        </p:nvSpPr>
        <p:spPr>
          <a:xfrm>
            <a:off x="2805398" y="4335507"/>
            <a:ext cx="5424201" cy="14042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FCE77F9-ADA7-381E-A565-693EE472A3A8}"/>
              </a:ext>
            </a:extLst>
          </p:cNvPr>
          <p:cNvSpPr/>
          <p:nvPr/>
        </p:nvSpPr>
        <p:spPr>
          <a:xfrm>
            <a:off x="8974939" y="176510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852600-C196-53AA-4723-853FBA1FBD5B}"/>
              </a:ext>
            </a:extLst>
          </p:cNvPr>
          <p:cNvSpPr txBox="1"/>
          <p:nvPr/>
        </p:nvSpPr>
        <p:spPr>
          <a:xfrm>
            <a:off x="9129333" y="1995200"/>
            <a:ext cx="2722662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/>
              <a:t>※ Create New Item</a:t>
            </a:r>
            <a:r>
              <a:rPr lang="ko-KR" altLang="en-US" sz="900"/>
              <a:t>은 각각의 아이템에 따른 특정 지갑주소에서만 </a:t>
            </a:r>
            <a:r>
              <a:rPr lang="en-US" altLang="ko-KR" sz="900"/>
              <a:t>NFT </a:t>
            </a:r>
            <a:r>
              <a:rPr lang="ko-KR" altLang="en-US" sz="900"/>
              <a:t>발행이 가능합니다</a:t>
            </a:r>
            <a:r>
              <a:rPr lang="en-US" altLang="ko-KR" sz="900"/>
              <a:t>. </a:t>
            </a:r>
            <a:r>
              <a:rPr lang="ko-KR" altLang="en-US" sz="900"/>
              <a:t>아래에 해당하는 주소를 확인 후 로그인하십시오</a:t>
            </a:r>
            <a:r>
              <a:rPr lang="en-US" altLang="ko-KR" sz="90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D291E-B833-A7F4-BBBD-665800A1A02E}"/>
              </a:ext>
            </a:extLst>
          </p:cNvPr>
          <p:cNvSpPr txBox="1"/>
          <p:nvPr/>
        </p:nvSpPr>
        <p:spPr>
          <a:xfrm>
            <a:off x="9134375" y="1714555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[Create</a:t>
            </a:r>
            <a:r>
              <a:rPr lang="ko-KR" altLang="en-US" sz="900"/>
              <a:t> </a:t>
            </a:r>
            <a:r>
              <a:rPr lang="en-US" altLang="ko-KR" sz="900"/>
              <a:t>New</a:t>
            </a:r>
            <a:r>
              <a:rPr lang="ko-KR" altLang="en-US" sz="900"/>
              <a:t> </a:t>
            </a:r>
            <a:r>
              <a:rPr lang="en-US" altLang="ko-KR" sz="900"/>
              <a:t>Item]</a:t>
            </a:r>
            <a:endParaRPr lang="en-US" altLang="ko-KR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7A2D1-52AE-E127-90A8-B52A880E8DB2}"/>
              </a:ext>
            </a:extLst>
          </p:cNvPr>
          <p:cNvSpPr txBox="1"/>
          <p:nvPr/>
        </p:nvSpPr>
        <p:spPr>
          <a:xfrm>
            <a:off x="9124291" y="3236417"/>
            <a:ext cx="2722662" cy="1615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/>
              <a:t>[</a:t>
            </a:r>
            <a:r>
              <a:rPr lang="en-US" altLang="ja-JP" sz="900" b="1"/>
              <a:t>C</a:t>
            </a:r>
            <a:r>
              <a:rPr lang="en-US" altLang="ko-KR" sz="900" b="1"/>
              <a:t>ategory]</a:t>
            </a:r>
          </a:p>
          <a:p>
            <a:endParaRPr lang="en-US" altLang="ko-KR" sz="900" b="1"/>
          </a:p>
          <a:p>
            <a:r>
              <a:rPr lang="en-US" altLang="ko-KR" sz="900"/>
              <a:t>METAVERSE &gt; LAND</a:t>
            </a:r>
          </a:p>
          <a:p>
            <a:r>
              <a:rPr lang="en-US" altLang="ko-KR" sz="900"/>
              <a:t>METAVERSE &gt; BUILDING</a:t>
            </a:r>
          </a:p>
          <a:p>
            <a:r>
              <a:rPr lang="en-US" altLang="ko-KR" sz="900"/>
              <a:t>METAVERSE &gt; AVATAR</a:t>
            </a:r>
          </a:p>
          <a:p>
            <a:r>
              <a:rPr lang="en-US" altLang="ko-KR" sz="900"/>
              <a:t>METAVERSE &gt; ASSETS</a:t>
            </a:r>
          </a:p>
          <a:p>
            <a:endParaRPr lang="en-US" altLang="ko-KR" sz="900"/>
          </a:p>
          <a:p>
            <a:r>
              <a:rPr lang="en-US" altLang="ko-KR" sz="900"/>
              <a:t>STAKABLENFTS &gt; HAKUTO.NFT</a:t>
            </a:r>
          </a:p>
          <a:p>
            <a:r>
              <a:rPr lang="en-US" altLang="ko-KR" sz="900"/>
              <a:t>STAKABLENFTS &gt; HAKUTO.</a:t>
            </a:r>
            <a:r>
              <a:rPr lang="en-US" altLang="ja-JP" sz="900"/>
              <a:t>HALF</a:t>
            </a:r>
            <a:endParaRPr lang="en-US" altLang="ko-KR" sz="900"/>
          </a:p>
          <a:p>
            <a:r>
              <a:rPr lang="en-US" altLang="ko-KR" sz="900"/>
              <a:t>STAKABLENFTS &gt; PUSA.NFT</a:t>
            </a:r>
            <a:r>
              <a:rPr lang="ko-KR" altLang="en-US" sz="900"/>
              <a:t> </a:t>
            </a:r>
            <a:endParaRPr lang="en-US" altLang="ko-KR" sz="900"/>
          </a:p>
          <a:p>
            <a:r>
              <a:rPr lang="en-US" altLang="ko-KR" sz="900"/>
              <a:t>STAKABLENFTS &gt; </a:t>
            </a:r>
            <a:r>
              <a:rPr lang="en-US" altLang="ja-JP" sz="900"/>
              <a:t>LGDT</a:t>
            </a:r>
            <a:r>
              <a:rPr lang="en-US" altLang="ko-KR" sz="900"/>
              <a:t>.NFT</a:t>
            </a:r>
          </a:p>
        </p:txBody>
      </p:sp>
    </p:spTree>
    <p:extLst>
      <p:ext uri="{BB962C8B-B14F-4D97-AF65-F5344CB8AC3E}">
        <p14:creationId xmlns:p14="http://schemas.microsoft.com/office/powerpoint/2010/main" val="27314904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63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53BE6-D7FC-2BF4-B297-60886A68CF2E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Mint (Admin)  l  </a:t>
            </a:r>
            <a:r>
              <a:rPr lang="en-US" altLang="ko-KR"/>
              <a:t>Admin.the-market &gt; Product Creation &gt; Create New Item (2)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A18BC9-3BB5-C5B9-86AA-F664C2B54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21" y="1290909"/>
            <a:ext cx="6511464" cy="44218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3CC33E2-56C0-043D-4523-4490F33516F8}"/>
              </a:ext>
            </a:extLst>
          </p:cNvPr>
          <p:cNvSpPr/>
          <p:nvPr/>
        </p:nvSpPr>
        <p:spPr>
          <a:xfrm>
            <a:off x="332362" y="150136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F1F869-8253-113E-24A6-C363D1E3030A}"/>
              </a:ext>
            </a:extLst>
          </p:cNvPr>
          <p:cNvSpPr/>
          <p:nvPr/>
        </p:nvSpPr>
        <p:spPr>
          <a:xfrm>
            <a:off x="332362" y="241573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E16B1D9-3F35-741F-2FF4-1881C6852EAC}"/>
              </a:ext>
            </a:extLst>
          </p:cNvPr>
          <p:cNvSpPr/>
          <p:nvPr/>
        </p:nvSpPr>
        <p:spPr>
          <a:xfrm>
            <a:off x="332362" y="333010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EBBE4BB-C6ED-935D-EF95-C4779CAF93C2}"/>
              </a:ext>
            </a:extLst>
          </p:cNvPr>
          <p:cNvSpPr/>
          <p:nvPr/>
        </p:nvSpPr>
        <p:spPr>
          <a:xfrm>
            <a:off x="332362" y="427035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480DB6-9344-C448-2FBF-D28CAA8812BE}"/>
              </a:ext>
            </a:extLst>
          </p:cNvPr>
          <p:cNvSpPr/>
          <p:nvPr/>
        </p:nvSpPr>
        <p:spPr>
          <a:xfrm>
            <a:off x="525353" y="1334727"/>
            <a:ext cx="6378785" cy="5336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32727D-A727-FD8B-FC85-AE8A79F3C342}"/>
              </a:ext>
            </a:extLst>
          </p:cNvPr>
          <p:cNvSpPr/>
          <p:nvPr/>
        </p:nvSpPr>
        <p:spPr>
          <a:xfrm>
            <a:off x="525353" y="2055589"/>
            <a:ext cx="6378785" cy="8279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726B38-7653-E650-5B49-9704F2450324}"/>
              </a:ext>
            </a:extLst>
          </p:cNvPr>
          <p:cNvSpPr/>
          <p:nvPr/>
        </p:nvSpPr>
        <p:spPr>
          <a:xfrm>
            <a:off x="525353" y="3031348"/>
            <a:ext cx="6378785" cy="8279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A32A14-CE69-93F0-89EE-F57BBFEFF6AF}"/>
              </a:ext>
            </a:extLst>
          </p:cNvPr>
          <p:cNvSpPr/>
          <p:nvPr/>
        </p:nvSpPr>
        <p:spPr>
          <a:xfrm>
            <a:off x="525353" y="3971043"/>
            <a:ext cx="6378785" cy="8279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F66D56-DDCD-0D4E-6605-05F7CEB178C3}"/>
              </a:ext>
            </a:extLst>
          </p:cNvPr>
          <p:cNvSpPr/>
          <p:nvPr/>
        </p:nvSpPr>
        <p:spPr>
          <a:xfrm>
            <a:off x="525353" y="4884777"/>
            <a:ext cx="6378785" cy="8279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ABB7363-A4F9-1BC0-6387-77B0EE365A42}"/>
              </a:ext>
            </a:extLst>
          </p:cNvPr>
          <p:cNvSpPr/>
          <p:nvPr/>
        </p:nvSpPr>
        <p:spPr>
          <a:xfrm>
            <a:off x="332362" y="521903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5631FA0-DA47-7691-9C9F-FD36C51197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01"/>
          <a:stretch/>
        </p:blipFill>
        <p:spPr>
          <a:xfrm>
            <a:off x="2500102" y="2612373"/>
            <a:ext cx="5789366" cy="389326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67CAC2A7-4467-A84F-AE22-4F279C420A1F}"/>
              </a:ext>
            </a:extLst>
          </p:cNvPr>
          <p:cNvSpPr/>
          <p:nvPr/>
        </p:nvSpPr>
        <p:spPr>
          <a:xfrm>
            <a:off x="2332278" y="278594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6</a:t>
            </a:r>
            <a:endParaRPr lang="ko-KR" altLang="en-US" sz="10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654924-7B59-04F0-EC71-111C00DD8823}"/>
              </a:ext>
            </a:extLst>
          </p:cNvPr>
          <p:cNvSpPr/>
          <p:nvPr/>
        </p:nvSpPr>
        <p:spPr>
          <a:xfrm>
            <a:off x="2525270" y="2627696"/>
            <a:ext cx="1509836" cy="5336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675F41D-2BE4-3CF7-D6FA-6FE41A9BDE69}"/>
              </a:ext>
            </a:extLst>
          </p:cNvPr>
          <p:cNvSpPr/>
          <p:nvPr/>
        </p:nvSpPr>
        <p:spPr>
          <a:xfrm>
            <a:off x="2332278" y="343132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7</a:t>
            </a:r>
            <a:endParaRPr lang="ko-KR" altLang="en-US" sz="100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A6F41BD-A165-8FE1-E1FB-544C8B25FF02}"/>
              </a:ext>
            </a:extLst>
          </p:cNvPr>
          <p:cNvSpPr/>
          <p:nvPr/>
        </p:nvSpPr>
        <p:spPr>
          <a:xfrm>
            <a:off x="2525269" y="3309142"/>
            <a:ext cx="2172565" cy="4089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95FB076-D2D1-92AD-CF34-455E02964E31}"/>
              </a:ext>
            </a:extLst>
          </p:cNvPr>
          <p:cNvSpPr/>
          <p:nvPr/>
        </p:nvSpPr>
        <p:spPr>
          <a:xfrm>
            <a:off x="2332278" y="409172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8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AC365C3-A6A0-9DF5-C455-8AABC7FDB27F}"/>
              </a:ext>
            </a:extLst>
          </p:cNvPr>
          <p:cNvSpPr/>
          <p:nvPr/>
        </p:nvSpPr>
        <p:spPr>
          <a:xfrm>
            <a:off x="2525269" y="3852091"/>
            <a:ext cx="5726868" cy="6767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25E6F78-6E12-A03F-04D3-6AD36090665D}"/>
              </a:ext>
            </a:extLst>
          </p:cNvPr>
          <p:cNvSpPr/>
          <p:nvPr/>
        </p:nvSpPr>
        <p:spPr>
          <a:xfrm>
            <a:off x="2332278" y="484400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9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4FE708F-E700-4646-2A0C-78A6B1F11209}"/>
              </a:ext>
            </a:extLst>
          </p:cNvPr>
          <p:cNvSpPr/>
          <p:nvPr/>
        </p:nvSpPr>
        <p:spPr>
          <a:xfrm>
            <a:off x="2525269" y="4688262"/>
            <a:ext cx="5726868" cy="491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29A0BE1-B5E3-5372-6F8E-C0F587719C7C}"/>
              </a:ext>
            </a:extLst>
          </p:cNvPr>
          <p:cNvSpPr/>
          <p:nvPr/>
        </p:nvSpPr>
        <p:spPr>
          <a:xfrm>
            <a:off x="2332278" y="557802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85FC70-AE8D-9B86-AA3A-FA0A4D6331DD}"/>
              </a:ext>
            </a:extLst>
          </p:cNvPr>
          <p:cNvSpPr/>
          <p:nvPr/>
        </p:nvSpPr>
        <p:spPr>
          <a:xfrm>
            <a:off x="2525269" y="5359796"/>
            <a:ext cx="5726868" cy="6391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6806094-FA47-7D01-6B9B-FCC8F72E584F}"/>
              </a:ext>
            </a:extLst>
          </p:cNvPr>
          <p:cNvSpPr/>
          <p:nvPr/>
        </p:nvSpPr>
        <p:spPr>
          <a:xfrm>
            <a:off x="2332278" y="621580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/>
              <a:t>11</a:t>
            </a:r>
            <a:endParaRPr lang="ko-KR" altLang="en-US" sz="100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B32EE2D-0B0B-2DF5-95D5-7B95DCE6F513}"/>
              </a:ext>
            </a:extLst>
          </p:cNvPr>
          <p:cNvSpPr/>
          <p:nvPr/>
        </p:nvSpPr>
        <p:spPr>
          <a:xfrm>
            <a:off x="2525269" y="6162574"/>
            <a:ext cx="5726868" cy="2773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D53BB4-86B5-838E-332A-CF5E0E0D52F9}"/>
              </a:ext>
            </a:extLst>
          </p:cNvPr>
          <p:cNvSpPr txBox="1"/>
          <p:nvPr/>
        </p:nvSpPr>
        <p:spPr>
          <a:xfrm>
            <a:off x="9134375" y="1492665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[EXTERNAL LINK]</a:t>
            </a:r>
            <a:r>
              <a:rPr lang="ko-KR" altLang="en-US" sz="900" dirty="0"/>
              <a:t>은 해당 </a:t>
            </a:r>
            <a:r>
              <a:rPr lang="en-US" altLang="ko-KR" sz="900" dirty="0"/>
              <a:t>NFT </a:t>
            </a:r>
            <a:r>
              <a:rPr lang="ko-KR" altLang="en-US" sz="900" dirty="0"/>
              <a:t>아이템에 대해 참조할 수 있는 링크를 입력합니다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7CDD31D-B5E5-AD02-2A21-FCD02425783A}"/>
              </a:ext>
            </a:extLst>
          </p:cNvPr>
          <p:cNvSpPr/>
          <p:nvPr/>
        </p:nvSpPr>
        <p:spPr>
          <a:xfrm>
            <a:off x="8974939" y="108141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8B6838-A464-8FF4-324A-9B05AE052322}"/>
              </a:ext>
            </a:extLst>
          </p:cNvPr>
          <p:cNvSpPr txBox="1"/>
          <p:nvPr/>
        </p:nvSpPr>
        <p:spPr>
          <a:xfrm>
            <a:off x="9134375" y="195252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[DESCRIPTION]</a:t>
            </a:r>
            <a:r>
              <a:rPr lang="ko-KR" altLang="en-US" sz="900" dirty="0"/>
              <a:t>은 해당 </a:t>
            </a:r>
            <a:r>
              <a:rPr lang="en-US" altLang="ko-KR" sz="900" dirty="0"/>
              <a:t>NFT </a:t>
            </a:r>
            <a:r>
              <a:rPr lang="ko-KR" altLang="en-US" sz="900" dirty="0"/>
              <a:t>아이템에 대한 세부 설명을 기입합니다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E7D2C4D-1900-B388-6FAD-037E1B0DD634}"/>
              </a:ext>
            </a:extLst>
          </p:cNvPr>
          <p:cNvSpPr/>
          <p:nvPr/>
        </p:nvSpPr>
        <p:spPr>
          <a:xfrm>
            <a:off x="8974939" y="153258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A9FD3F6-02D2-EC48-AB89-BCF29447E72B}"/>
              </a:ext>
            </a:extLst>
          </p:cNvPr>
          <p:cNvSpPr/>
          <p:nvPr/>
        </p:nvSpPr>
        <p:spPr>
          <a:xfrm>
            <a:off x="8974939" y="199054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818A624-D159-980B-4E56-7F31CEF5F336}"/>
              </a:ext>
            </a:extLst>
          </p:cNvPr>
          <p:cNvSpPr/>
          <p:nvPr/>
        </p:nvSpPr>
        <p:spPr>
          <a:xfrm>
            <a:off x="8974939" y="246065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ED1C5-6269-9360-D346-5DFB505CD9FD}"/>
              </a:ext>
            </a:extLst>
          </p:cNvPr>
          <p:cNvSpPr txBox="1"/>
          <p:nvPr/>
        </p:nvSpPr>
        <p:spPr>
          <a:xfrm>
            <a:off x="9134375" y="2412383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[TOKEN ID]</a:t>
            </a:r>
            <a:r>
              <a:rPr lang="ko-KR" altLang="en-US" sz="900" dirty="0"/>
              <a:t>는 </a:t>
            </a:r>
            <a:r>
              <a:rPr lang="en-US" altLang="ko-KR" sz="900" dirty="0"/>
              <a:t>NFT</a:t>
            </a:r>
            <a:r>
              <a:rPr lang="ko-KR" altLang="en-US" sz="900" dirty="0"/>
              <a:t>의 고유번호 </a:t>
            </a:r>
            <a:r>
              <a:rPr lang="en-US" altLang="ko-KR" sz="900" dirty="0"/>
              <a:t>TOKEN ID</a:t>
            </a:r>
            <a:r>
              <a:rPr lang="ko-KR" altLang="en-US" sz="900" dirty="0"/>
              <a:t>를 </a:t>
            </a:r>
            <a:r>
              <a:rPr lang="ko-KR" altLang="en-US" sz="900"/>
              <a:t>입력합니다</a:t>
            </a:r>
            <a:r>
              <a:rPr lang="en-US" altLang="ko-KR" sz="900"/>
              <a:t>. </a:t>
            </a:r>
            <a:r>
              <a:rPr lang="ko-KR" altLang="en-US" sz="900"/>
              <a:t>해당 </a:t>
            </a:r>
            <a:r>
              <a:rPr lang="en-US" altLang="ko-KR" sz="900"/>
              <a:t>TOKEN ID</a:t>
            </a:r>
            <a:r>
              <a:rPr lang="ko-KR" altLang="en-US" sz="900"/>
              <a:t>는 별도로 제공되는 문서의 내용을 참고하세요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78A76C5-EB16-1C55-97A4-BD96B5176B54}"/>
              </a:ext>
            </a:extLst>
          </p:cNvPr>
          <p:cNvSpPr/>
          <p:nvPr/>
        </p:nvSpPr>
        <p:spPr>
          <a:xfrm>
            <a:off x="8974939" y="304335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778E6A-75B4-B3CB-4453-25245E0C5A72}"/>
              </a:ext>
            </a:extLst>
          </p:cNvPr>
          <p:cNvSpPr txBox="1"/>
          <p:nvPr/>
        </p:nvSpPr>
        <p:spPr>
          <a:xfrm>
            <a:off x="9134375" y="3010741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[CODE]</a:t>
            </a:r>
            <a:r>
              <a:rPr lang="ko-KR" altLang="en-US" sz="900" dirty="0"/>
              <a:t>는 생성하는 제품 식별 키</a:t>
            </a:r>
            <a:r>
              <a:rPr lang="en-US" altLang="ko-KR" sz="900" dirty="0"/>
              <a:t>(</a:t>
            </a:r>
            <a:r>
              <a:rPr lang="ko-KR" altLang="en-US" sz="900" dirty="0"/>
              <a:t>아이템 고유 코드</a:t>
            </a:r>
            <a:r>
              <a:rPr lang="en-US" altLang="ko-KR" sz="900" dirty="0"/>
              <a:t>)</a:t>
            </a:r>
            <a:r>
              <a:rPr lang="ko-KR" altLang="en-US" sz="900" dirty="0"/>
              <a:t>를 </a:t>
            </a:r>
            <a:r>
              <a:rPr lang="ko-KR" altLang="en-US" sz="900"/>
              <a:t>입력합니다</a:t>
            </a:r>
            <a:r>
              <a:rPr lang="en-US" altLang="ko-KR" sz="900"/>
              <a:t>. </a:t>
            </a:r>
            <a:r>
              <a:rPr lang="ko-KR" altLang="en-US" sz="900"/>
              <a:t>해당 </a:t>
            </a:r>
            <a:r>
              <a:rPr lang="en-US" altLang="ko-KR" sz="900"/>
              <a:t>CODE</a:t>
            </a:r>
            <a:r>
              <a:rPr lang="ko-KR" altLang="en-US" sz="900"/>
              <a:t>는 별도로 제공되는 문서의 내용을 참고하세요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F0F06D-42AE-37DB-C598-E455986336D4}"/>
              </a:ext>
            </a:extLst>
          </p:cNvPr>
          <p:cNvSpPr txBox="1"/>
          <p:nvPr/>
        </p:nvSpPr>
        <p:spPr>
          <a:xfrm>
            <a:off x="9134375" y="103280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[NAME]</a:t>
            </a:r>
            <a:r>
              <a:rPr lang="ko-KR" altLang="en-US" sz="900"/>
              <a:t>은 사용자가 등록할 </a:t>
            </a:r>
            <a:r>
              <a:rPr lang="en-US" altLang="ko-KR" sz="900"/>
              <a:t>NFT </a:t>
            </a:r>
            <a:r>
              <a:rPr lang="ko-KR" altLang="en-US" sz="900"/>
              <a:t>아이템의 이름을 입력합니다</a:t>
            </a:r>
            <a:r>
              <a:rPr lang="en-US" altLang="ko-KR" sz="900"/>
              <a:t>.</a:t>
            </a:r>
            <a:endParaRPr lang="ko-KR" alt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F154DD-AFC5-6F14-25B3-5F5875AEF16A}"/>
              </a:ext>
            </a:extLst>
          </p:cNvPr>
          <p:cNvSpPr txBox="1"/>
          <p:nvPr/>
        </p:nvSpPr>
        <p:spPr>
          <a:xfrm>
            <a:off x="9134375" y="3609099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[TYPE]</a:t>
            </a:r>
            <a:r>
              <a:rPr lang="ko-KR" altLang="en-US" sz="900" dirty="0"/>
              <a:t>은 생성할 </a:t>
            </a:r>
            <a:r>
              <a:rPr lang="en-US" altLang="ko-KR" sz="900" dirty="0"/>
              <a:t>NFT</a:t>
            </a:r>
            <a:r>
              <a:rPr lang="ko-KR" altLang="en-US" sz="900" dirty="0"/>
              <a:t>의 유형입니다</a:t>
            </a:r>
            <a:r>
              <a:rPr lang="en-US" altLang="ko-KR" sz="900" dirty="0"/>
              <a:t>. </a:t>
            </a:r>
            <a:r>
              <a:rPr lang="ko-KR" altLang="en-US" sz="900" dirty="0"/>
              <a:t>카테고리 선택 시 하위 분류 선택이 나타납니다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D10BCFB-EA3C-B277-0D2F-BFCA8F16C4D0}"/>
              </a:ext>
            </a:extLst>
          </p:cNvPr>
          <p:cNvSpPr/>
          <p:nvPr/>
        </p:nvSpPr>
        <p:spPr>
          <a:xfrm>
            <a:off x="8974939" y="364479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6</a:t>
            </a:r>
            <a:endParaRPr lang="ko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2A4F64-8764-62B9-3484-F4DD94412B4C}"/>
              </a:ext>
            </a:extLst>
          </p:cNvPr>
          <p:cNvSpPr txBox="1"/>
          <p:nvPr/>
        </p:nvSpPr>
        <p:spPr>
          <a:xfrm>
            <a:off x="9134375" y="4068958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[COLLECTION]</a:t>
            </a:r>
            <a:r>
              <a:rPr lang="ko-KR" altLang="en-US" sz="900" dirty="0"/>
              <a:t>은 </a:t>
            </a:r>
            <a:r>
              <a:rPr lang="en-US" altLang="ko-KR" sz="900" dirty="0"/>
              <a:t>NFT </a:t>
            </a:r>
            <a:r>
              <a:rPr lang="ko-KR" altLang="en-US" sz="900" dirty="0"/>
              <a:t>발행 후 회사의 </a:t>
            </a:r>
            <a:r>
              <a:rPr lang="en-US" altLang="ko-KR" sz="900" dirty="0"/>
              <a:t>COLLECTION</a:t>
            </a:r>
            <a:r>
              <a:rPr lang="ko-KR" altLang="en-US" sz="900" dirty="0"/>
              <a:t>에 속한다는 것을 알립니다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EE38B9D-E664-6465-6B95-FCE282C08A34}"/>
              </a:ext>
            </a:extLst>
          </p:cNvPr>
          <p:cNvSpPr/>
          <p:nvPr/>
        </p:nvSpPr>
        <p:spPr>
          <a:xfrm>
            <a:off x="8974939" y="410698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7</a:t>
            </a:r>
            <a:endParaRPr lang="ko-KR" altLang="en-US" sz="100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46CCB3A-B90B-A4C8-A9EF-DAD91C36E102}"/>
              </a:ext>
            </a:extLst>
          </p:cNvPr>
          <p:cNvSpPr/>
          <p:nvPr/>
        </p:nvSpPr>
        <p:spPr>
          <a:xfrm>
            <a:off x="8974939" y="456129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8</a:t>
            </a:r>
            <a:endParaRPr lang="ko-KR" altLang="en-US" sz="10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E1477FB-4011-8C6D-E77E-7B658A954844}"/>
              </a:ext>
            </a:extLst>
          </p:cNvPr>
          <p:cNvSpPr/>
          <p:nvPr/>
        </p:nvSpPr>
        <p:spPr>
          <a:xfrm>
            <a:off x="8974939" y="501991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9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2B2CA47-AB73-B5DE-71F6-1F6624979A9A}"/>
              </a:ext>
            </a:extLst>
          </p:cNvPr>
          <p:cNvSpPr txBox="1"/>
          <p:nvPr/>
        </p:nvSpPr>
        <p:spPr>
          <a:xfrm>
            <a:off x="9134375" y="5448535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[FREEZE METADATA]</a:t>
            </a:r>
            <a:r>
              <a:rPr lang="ko-KR" altLang="en-US" sz="900" dirty="0"/>
              <a:t>는 메타데이터를 동결하고 이 항목의 모든 콘텐츠를 분산형 파일 저장소에 영구적으로 잠그고 저장한다는 의미입니다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EE1B0F4-C745-D5DD-A15E-3C861CA8CC0A}"/>
              </a:ext>
            </a:extLst>
          </p:cNvPr>
          <p:cNvSpPr/>
          <p:nvPr/>
        </p:nvSpPr>
        <p:spPr>
          <a:xfrm>
            <a:off x="8974939" y="549831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/>
              <a:t>10</a:t>
            </a:r>
            <a:endParaRPr lang="ko-KR" altLang="en-US" sz="10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F3D97E-D49F-D213-576F-6EBEE250BC0D}"/>
              </a:ext>
            </a:extLst>
          </p:cNvPr>
          <p:cNvSpPr txBox="1"/>
          <p:nvPr/>
        </p:nvSpPr>
        <p:spPr>
          <a:xfrm>
            <a:off x="9134375" y="4528817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[SUPPLY]</a:t>
            </a:r>
            <a:r>
              <a:rPr lang="ko-KR" altLang="en-US" sz="900" dirty="0"/>
              <a:t>는 현재 생성할 수 있는 </a:t>
            </a:r>
            <a:r>
              <a:rPr lang="en-US" altLang="ko-KR" sz="900" dirty="0"/>
              <a:t>NFT</a:t>
            </a:r>
            <a:r>
              <a:rPr lang="ko-KR" altLang="en-US" sz="900" dirty="0"/>
              <a:t>의 개수를 나타냅니다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BB41F6-40A2-4883-676C-1238FC2E14E5}"/>
              </a:ext>
            </a:extLst>
          </p:cNvPr>
          <p:cNvSpPr txBox="1"/>
          <p:nvPr/>
        </p:nvSpPr>
        <p:spPr>
          <a:xfrm>
            <a:off x="9134375" y="4988676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[BLOCKCHAIN]</a:t>
            </a:r>
            <a:r>
              <a:rPr lang="ko-KR" altLang="en-US" sz="900" dirty="0"/>
              <a:t>은 현재 생성되는 </a:t>
            </a:r>
            <a:r>
              <a:rPr lang="en-US" altLang="ko-KR" sz="900" dirty="0"/>
              <a:t>NFT</a:t>
            </a:r>
            <a:r>
              <a:rPr lang="ko-KR" altLang="en-US" sz="900" dirty="0"/>
              <a:t>의 블록체인</a:t>
            </a:r>
            <a:r>
              <a:rPr lang="en-US" altLang="ko-KR" sz="900" dirty="0"/>
              <a:t>(BEP-721)</a:t>
            </a:r>
            <a:r>
              <a:rPr lang="ko-KR" altLang="en-US" sz="900" dirty="0"/>
              <a:t>을 나타냅니다</a:t>
            </a:r>
            <a:r>
              <a:rPr lang="en-US" altLang="ko-KR" sz="900" dirty="0"/>
              <a:t>. </a:t>
            </a:r>
            <a:endParaRPr lang="ko-KR" altLang="en-US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F999CC9-F564-EE9B-A4BA-DA60BDF2FC8F}"/>
              </a:ext>
            </a:extLst>
          </p:cNvPr>
          <p:cNvSpPr txBox="1"/>
          <p:nvPr/>
        </p:nvSpPr>
        <p:spPr>
          <a:xfrm>
            <a:off x="9134375" y="6046893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[CREATE]</a:t>
            </a:r>
            <a:r>
              <a:rPr lang="ko-KR" altLang="en-US" sz="900"/>
              <a:t>를 클릭 시 바로 </a:t>
            </a:r>
            <a:r>
              <a:rPr lang="en-US" altLang="ko-KR" sz="900"/>
              <a:t>Mint</a:t>
            </a:r>
            <a:r>
              <a:rPr lang="ko-KR" altLang="en-US" sz="900"/>
              <a:t>되어 </a:t>
            </a:r>
            <a:r>
              <a:rPr lang="en-US" altLang="ko-KR" sz="900"/>
              <a:t>NFT </a:t>
            </a:r>
            <a:r>
              <a:rPr lang="ko-KR" altLang="en-US" sz="900"/>
              <a:t>아이템의 발행이 완료됩니다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466753EA-05BF-864A-4D62-56160971A6D1}"/>
              </a:ext>
            </a:extLst>
          </p:cNvPr>
          <p:cNvSpPr/>
          <p:nvPr/>
        </p:nvSpPr>
        <p:spPr>
          <a:xfrm>
            <a:off x="8974939" y="609666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00"/>
              <a:t>11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308236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  <a:endParaRPr lang="en-US" altLang="ko-KR" sz="2000" b="1" dirty="0">
              <a:solidFill>
                <a:schemeClr val="bg1"/>
              </a:solidFill>
              <a:latin typeface="나눔스퀘어"/>
            </a:endParaRPr>
          </a:p>
        </p:txBody>
      </p:sp>
    </p:spTree>
    <p:extLst>
      <p:ext uri="{BB962C8B-B14F-4D97-AF65-F5344CB8AC3E}">
        <p14:creationId xmlns:p14="http://schemas.microsoft.com/office/powerpoint/2010/main" val="1025094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23D045-3A5A-52CA-5F4E-1490FC3E6365}"/>
              </a:ext>
            </a:extLst>
          </p:cNvPr>
          <p:cNvGrpSpPr/>
          <p:nvPr/>
        </p:nvGrpSpPr>
        <p:grpSpPr>
          <a:xfrm>
            <a:off x="327026" y="1268413"/>
            <a:ext cx="7981079" cy="5219617"/>
            <a:chOff x="327026" y="1268413"/>
            <a:chExt cx="7981079" cy="521961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4DD992A-C7CD-8A72-18F3-AD6A943E1257}"/>
                </a:ext>
              </a:extLst>
            </p:cNvPr>
            <p:cNvGrpSpPr/>
            <p:nvPr/>
          </p:nvGrpSpPr>
          <p:grpSpPr>
            <a:xfrm>
              <a:off x="327026" y="1268413"/>
              <a:ext cx="7981079" cy="5219617"/>
              <a:chOff x="132170" y="106303"/>
              <a:chExt cx="8581936" cy="561258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1413BF7-8F92-6DD8-6DBD-C03B1710A4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22552"/>
              <a:stretch/>
            </p:blipFill>
            <p:spPr>
              <a:xfrm>
                <a:off x="132170" y="106303"/>
                <a:ext cx="8581936" cy="5612582"/>
              </a:xfrm>
              <a:prstGeom prst="rect">
                <a:avLst/>
              </a:prstGeom>
              <a:ln>
                <a:solidFill>
                  <a:schemeClr val="bg2">
                    <a:lumMod val="90000"/>
                  </a:schemeClr>
                </a:solidFill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69A42B14-E0BE-C70C-0BB1-947274FFC8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1" r="3258" b="89656"/>
              <a:stretch/>
            </p:blipFill>
            <p:spPr>
              <a:xfrm>
                <a:off x="244388" y="1072863"/>
                <a:ext cx="8378280" cy="505135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483EB76-1C06-2FAD-B57E-9FD20E910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9" t="1415" b="80312"/>
            <a:stretch/>
          </p:blipFill>
          <p:spPr>
            <a:xfrm>
              <a:off x="334962" y="1305790"/>
              <a:ext cx="7943054" cy="342815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6496A05-D23F-26A5-5F50-DACCB3E6CA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853" t="15189" r="6928" b="4767"/>
            <a:stretch/>
          </p:blipFill>
          <p:spPr>
            <a:xfrm>
              <a:off x="6736360" y="1577130"/>
              <a:ext cx="973124" cy="1501722"/>
            </a:xfrm>
            <a:prstGeom prst="rect">
              <a:avLst/>
            </a:prstGeom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65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39" y="130579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DC7E1-11B9-CC9A-32F5-066FCC9ADD92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Profile (Collected)  l  </a:t>
            </a:r>
            <a:r>
              <a:rPr lang="en-US" altLang="ko-KR"/>
              <a:t>Main Page &gt; Profile Icon &gt; Profile &gt;</a:t>
            </a:r>
            <a:r>
              <a:rPr lang="ko-KR" altLang="en-US"/>
              <a:t> </a:t>
            </a:r>
            <a:r>
              <a:rPr lang="en-US" altLang="ko-KR"/>
              <a:t>Created &gt; Reveal Open 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53ED8A-5763-3D92-10BF-87CFECDE93B9}"/>
              </a:ext>
            </a:extLst>
          </p:cNvPr>
          <p:cNvSpPr/>
          <p:nvPr/>
        </p:nvSpPr>
        <p:spPr>
          <a:xfrm>
            <a:off x="980566" y="2167300"/>
            <a:ext cx="638509" cy="3566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D96233-E126-5FFB-07B8-09D66E7AC61E}"/>
              </a:ext>
            </a:extLst>
          </p:cNvPr>
          <p:cNvSpPr/>
          <p:nvPr/>
        </p:nvSpPr>
        <p:spPr>
          <a:xfrm>
            <a:off x="7506136" y="4138209"/>
            <a:ext cx="700155" cy="2429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F21123-D0C8-72F4-1964-08FDCDDD8B17}"/>
              </a:ext>
            </a:extLst>
          </p:cNvPr>
          <p:cNvSpPr/>
          <p:nvPr/>
        </p:nvSpPr>
        <p:spPr>
          <a:xfrm>
            <a:off x="7314016" y="403358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4D012D-778A-FA15-DDD0-038184DE8C63}"/>
              </a:ext>
            </a:extLst>
          </p:cNvPr>
          <p:cNvSpPr txBox="1"/>
          <p:nvPr/>
        </p:nvSpPr>
        <p:spPr>
          <a:xfrm>
            <a:off x="9134375" y="1251521"/>
            <a:ext cx="2722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[Reveal Open] </a:t>
            </a:r>
            <a:r>
              <a:rPr lang="ko-KR" altLang="en-US" sz="900"/>
              <a:t>사용자의 프로필 아이콘을 클릭한 후 </a:t>
            </a:r>
            <a:r>
              <a:rPr lang="en-US" altLang="ko-KR" sz="900"/>
              <a:t>Profile &gt; Created</a:t>
            </a:r>
            <a:r>
              <a:rPr lang="ko-KR" altLang="en-US" sz="900"/>
              <a:t>의 하단 </a:t>
            </a:r>
            <a:r>
              <a:rPr lang="en-US" altLang="ko-KR" sz="900"/>
              <a:t>items </a:t>
            </a:r>
            <a:r>
              <a:rPr lang="ko-KR" altLang="en-US" sz="900"/>
              <a:t>리스트 오른쪽의 추가기능 아이콘을 클릭하면 </a:t>
            </a:r>
            <a:r>
              <a:rPr lang="en-US" altLang="ko-KR" sz="900"/>
              <a:t>Reveal Open </a:t>
            </a:r>
            <a:r>
              <a:rPr lang="ko-KR" altLang="en-US" sz="900"/>
              <a:t>메뉴를 확인할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en-US" altLang="ko-KR" sz="900"/>
              <a:t>Reveal Open</a:t>
            </a:r>
            <a:r>
              <a:rPr lang="ko-KR" altLang="en-US" sz="900"/>
              <a:t>을 클릭하면 </a:t>
            </a:r>
            <a:r>
              <a:rPr lang="en-US" altLang="ko-KR" sz="900"/>
              <a:t>[Do you want to open it?] </a:t>
            </a:r>
            <a:r>
              <a:rPr lang="ko-KR" altLang="en-US" sz="900"/>
              <a:t>팝업이 호출되어 소유하고 있는 </a:t>
            </a:r>
            <a:r>
              <a:rPr lang="en-US" altLang="ko-KR" sz="900"/>
              <a:t>HAKUTO.HALF </a:t>
            </a:r>
            <a:r>
              <a:rPr lang="ko-KR" altLang="en-US" sz="900"/>
              <a:t>아이템 이미지를 열 수 있습니다</a:t>
            </a:r>
            <a:r>
              <a:rPr lang="en-US" altLang="ko-KR" sz="900"/>
              <a:t>.</a:t>
            </a:r>
            <a:endParaRPr lang="en-US" altLang="ja-JP" sz="900"/>
          </a:p>
        </p:txBody>
      </p: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22520EB2-986C-A782-B4D1-9060576052DE}"/>
              </a:ext>
            </a:extLst>
          </p:cNvPr>
          <p:cNvCxnSpPr>
            <a:cxnSpLocks/>
            <a:stCxn id="24" idx="1"/>
            <a:endCxn id="7" idx="0"/>
          </p:cNvCxnSpPr>
          <p:nvPr/>
        </p:nvCxnSpPr>
        <p:spPr>
          <a:xfrm rot="10800000" flipV="1">
            <a:off x="1299822" y="1736544"/>
            <a:ext cx="5436539" cy="43075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5EEEEF79-C1E0-C3BC-9859-9622ACB19B58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1619075" y="2345628"/>
            <a:ext cx="5887061" cy="191407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CDAF269-AC8D-07DA-E6A4-65A40C247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7690" y="1546003"/>
            <a:ext cx="931479" cy="154929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127818-8B5B-C5CA-2464-8B5BAFA61D30}"/>
              </a:ext>
            </a:extLst>
          </p:cNvPr>
          <p:cNvSpPr/>
          <p:nvPr/>
        </p:nvSpPr>
        <p:spPr>
          <a:xfrm>
            <a:off x="6736360" y="1643297"/>
            <a:ext cx="854885" cy="1864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739BE0-3416-517E-C7E3-E44D85F23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017" y="1305789"/>
            <a:ext cx="4328676" cy="33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83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66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2E1A6-7106-D95B-75F4-608E3BB8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" y="1268413"/>
            <a:ext cx="7956551" cy="449096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3AECB6-A860-F49E-C419-C094F4C5B776}"/>
              </a:ext>
            </a:extLst>
          </p:cNvPr>
          <p:cNvSpPr/>
          <p:nvPr/>
        </p:nvSpPr>
        <p:spPr>
          <a:xfrm>
            <a:off x="2923380" y="2239347"/>
            <a:ext cx="2833608" cy="25200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75F4794-D338-508F-357D-D9B82DF22BDD}"/>
              </a:ext>
            </a:extLst>
          </p:cNvPr>
          <p:cNvSpPr/>
          <p:nvPr/>
        </p:nvSpPr>
        <p:spPr>
          <a:xfrm>
            <a:off x="2684226" y="223751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E96D29C-4D03-E2B0-FE6B-75CFFAADB832}"/>
              </a:ext>
            </a:extLst>
          </p:cNvPr>
          <p:cNvSpPr/>
          <p:nvPr/>
        </p:nvSpPr>
        <p:spPr>
          <a:xfrm>
            <a:off x="4978404" y="394411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FDD18A2-A735-1D53-800B-CE6DD38592FD}"/>
              </a:ext>
            </a:extLst>
          </p:cNvPr>
          <p:cNvSpPr/>
          <p:nvPr/>
        </p:nvSpPr>
        <p:spPr>
          <a:xfrm>
            <a:off x="4233519" y="394411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6C2FE-7144-D95B-54BE-54ACFC55AEB7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Profile (Collected)  l  </a:t>
            </a:r>
            <a:r>
              <a:rPr lang="en-US" altLang="ko-KR"/>
              <a:t>Main Page &gt; Profile Icon &gt; Profile &gt;</a:t>
            </a:r>
            <a:r>
              <a:rPr lang="ko-KR" altLang="en-US"/>
              <a:t> </a:t>
            </a:r>
            <a:r>
              <a:rPr lang="en-US" altLang="ko-KR"/>
              <a:t>Created &gt; Reveal Open &gt; Pop</a:t>
            </a:r>
            <a:r>
              <a:rPr lang="ko-KR" altLang="en-US"/>
              <a:t> </a:t>
            </a:r>
            <a:r>
              <a:rPr lang="en-US" altLang="ko-KR"/>
              <a:t>up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CBDE9-3AAE-9BDD-067B-AE24E6988B00}"/>
              </a:ext>
            </a:extLst>
          </p:cNvPr>
          <p:cNvSpPr txBox="1"/>
          <p:nvPr/>
        </p:nvSpPr>
        <p:spPr>
          <a:xfrm>
            <a:off x="9125986" y="1264878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[Created]</a:t>
            </a:r>
            <a:r>
              <a:rPr lang="ko-KR" altLang="en-US" sz="900"/>
              <a:t>의 아이템 목록에서 </a:t>
            </a:r>
            <a:r>
              <a:rPr lang="en-US" altLang="ko-KR" sz="900"/>
              <a:t>[Reveal Open] </a:t>
            </a:r>
            <a:r>
              <a:rPr lang="ko-KR" altLang="en-US" sz="900"/>
              <a:t>선택 시 호출되는 팝업입니다</a:t>
            </a:r>
            <a:r>
              <a:rPr lang="en-US" altLang="ko-KR" sz="900"/>
              <a:t>.</a:t>
            </a:r>
            <a:r>
              <a:rPr lang="ko-KR" altLang="en-US" sz="900"/>
              <a:t> </a:t>
            </a:r>
            <a:endParaRPr lang="ko-KR" altLang="en-US" sz="900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DF146C5-F376-1E51-F739-653E92D554A8}"/>
              </a:ext>
            </a:extLst>
          </p:cNvPr>
          <p:cNvSpPr/>
          <p:nvPr/>
        </p:nvSpPr>
        <p:spPr>
          <a:xfrm>
            <a:off x="8966550" y="129139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873E6-8EDD-F33E-EF2D-E3AE33E78146}"/>
              </a:ext>
            </a:extLst>
          </p:cNvPr>
          <p:cNvSpPr txBox="1"/>
          <p:nvPr/>
        </p:nvSpPr>
        <p:spPr>
          <a:xfrm>
            <a:off x="9125986" y="1723787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[CANCEL] </a:t>
            </a:r>
            <a:r>
              <a:rPr lang="ko-KR" altLang="en-US" sz="900"/>
              <a:t>선택 시 팝업이 닫힙니다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C88B8A5-FABE-404F-F73B-6DBBFFC0B341}"/>
              </a:ext>
            </a:extLst>
          </p:cNvPr>
          <p:cNvSpPr/>
          <p:nvPr/>
        </p:nvSpPr>
        <p:spPr>
          <a:xfrm>
            <a:off x="8966550" y="175030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F88410-EBA4-5F2B-4D42-CC42BE03EC31}"/>
              </a:ext>
            </a:extLst>
          </p:cNvPr>
          <p:cNvSpPr txBox="1"/>
          <p:nvPr/>
        </p:nvSpPr>
        <p:spPr>
          <a:xfrm>
            <a:off x="9125986" y="2132563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[OPEN] </a:t>
            </a:r>
            <a:r>
              <a:rPr lang="ko-KR" altLang="en-US" sz="900"/>
              <a:t>선택 시 해당 아이템의 디폴트이미지가 오리지널 이미지로 변경됩니다</a:t>
            </a:r>
            <a:r>
              <a:rPr lang="en-US" altLang="ko-KR" sz="900"/>
              <a:t>. </a:t>
            </a:r>
            <a:r>
              <a:rPr lang="ko-KR" altLang="en-US" sz="900"/>
              <a:t> </a:t>
            </a:r>
            <a:endParaRPr lang="ko-KR" altLang="en-US" sz="9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D5AFCC5-30B7-08C0-B761-173F7CEDB2FA}"/>
              </a:ext>
            </a:extLst>
          </p:cNvPr>
          <p:cNvSpPr/>
          <p:nvPr/>
        </p:nvSpPr>
        <p:spPr>
          <a:xfrm>
            <a:off x="8966550" y="215907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610688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11AB5239-0610-D4CD-75FC-135B26F1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8" y="1268413"/>
            <a:ext cx="7956367" cy="522128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67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D8F9A-3E87-D58E-D0D7-5F2EA02213FF}"/>
              </a:ext>
            </a:extLst>
          </p:cNvPr>
          <p:cNvSpPr txBox="1"/>
          <p:nvPr/>
        </p:nvSpPr>
        <p:spPr>
          <a:xfrm>
            <a:off x="9134375" y="1268413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[Before Reveal] STAKABLE NFTs &gt; HAKUTO.HALF </a:t>
            </a:r>
            <a:r>
              <a:rPr lang="ko-KR" altLang="en-US" sz="900"/>
              <a:t>클릭하면 해당 카테고리의 아이템 리스트가 표시됩니다</a:t>
            </a:r>
            <a:r>
              <a:rPr lang="en-US" altLang="ko-KR" sz="900"/>
              <a:t>. </a:t>
            </a:r>
            <a:r>
              <a:rPr lang="ko-KR" altLang="en-US" sz="900"/>
              <a:t>리스트는 </a:t>
            </a:r>
            <a:r>
              <a:rPr lang="en-US" altLang="ko-KR" sz="900"/>
              <a:t>NFT</a:t>
            </a:r>
            <a:r>
              <a:rPr lang="ko-KR" altLang="en-US" sz="900"/>
              <a:t>의 </a:t>
            </a:r>
            <a:r>
              <a:rPr lang="en-US" altLang="ko-KR" sz="900"/>
              <a:t>Reveal </a:t>
            </a:r>
            <a:r>
              <a:rPr lang="ko-KR" altLang="en-US" sz="900"/>
              <a:t>상태에 따라 </a:t>
            </a:r>
            <a:r>
              <a:rPr lang="en-US" altLang="ko-KR" sz="900"/>
              <a:t>Reveal </a:t>
            </a:r>
            <a:r>
              <a:rPr lang="ko-KR" altLang="en-US" sz="900"/>
              <a:t>전</a:t>
            </a:r>
            <a:r>
              <a:rPr lang="en-US" altLang="ko-KR" sz="900"/>
              <a:t>/</a:t>
            </a:r>
            <a:r>
              <a:rPr lang="ko-KR" altLang="en-US" sz="900"/>
              <a:t>후의 이미지로 표시됩니다</a:t>
            </a:r>
            <a:r>
              <a:rPr lang="en-US" altLang="ko-KR" sz="900"/>
              <a:t>. 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39" y="129492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DC7E1-11B9-CC9A-32F5-066FCC9ADD92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</a:t>
            </a:r>
            <a:r>
              <a:rPr lang="en-US" altLang="ko-KR"/>
              <a:t>Main Page &gt; MARKETPLACE &gt; STAKABLE NFTs</a:t>
            </a:r>
            <a:r>
              <a:rPr lang="ko-KR" altLang="en-US"/>
              <a:t> </a:t>
            </a:r>
            <a:r>
              <a:rPr lang="en-US" altLang="ko-KR"/>
              <a:t>&gt;</a:t>
            </a:r>
            <a:r>
              <a:rPr lang="ko-KR" altLang="en-US"/>
              <a:t> </a:t>
            </a:r>
            <a:r>
              <a:rPr lang="en-US" altLang="ko-KR"/>
              <a:t>HAKUTO.HALF  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ACEE04-1899-593C-E407-DB45E3580A28}"/>
              </a:ext>
            </a:extLst>
          </p:cNvPr>
          <p:cNvSpPr/>
          <p:nvPr/>
        </p:nvSpPr>
        <p:spPr>
          <a:xfrm>
            <a:off x="375614" y="4573683"/>
            <a:ext cx="1486742" cy="19076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FB3F27F-31AB-F254-B872-F52D31CFA75B}"/>
              </a:ext>
            </a:extLst>
          </p:cNvPr>
          <p:cNvSpPr/>
          <p:nvPr/>
        </p:nvSpPr>
        <p:spPr>
          <a:xfrm>
            <a:off x="1039267" y="435061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E67AF05-C97C-5498-5E3E-F367FF5FB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5" y="1300694"/>
            <a:ext cx="4125541" cy="3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1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68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D8F9A-3E87-D58E-D0D7-5F2EA02213FF}"/>
              </a:ext>
            </a:extLst>
          </p:cNvPr>
          <p:cNvSpPr txBox="1"/>
          <p:nvPr/>
        </p:nvSpPr>
        <p:spPr>
          <a:xfrm>
            <a:off x="9134375" y="1268413"/>
            <a:ext cx="27226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[REVEAL OPEN] </a:t>
            </a:r>
            <a:r>
              <a:rPr lang="ko-KR" altLang="en-US" sz="900"/>
              <a:t>본인소유 </a:t>
            </a:r>
            <a:r>
              <a:rPr lang="en-US" altLang="ko-KR" sz="900"/>
              <a:t>HAKUTO.HALF </a:t>
            </a:r>
            <a:r>
              <a:rPr lang="ko-KR" altLang="en-US" sz="900"/>
              <a:t>아이템이 </a:t>
            </a:r>
            <a:r>
              <a:rPr lang="en-US" altLang="ko-KR" sz="900"/>
              <a:t>Reveal </a:t>
            </a:r>
            <a:r>
              <a:rPr lang="ko-KR" altLang="en-US" sz="900"/>
              <a:t>전 상태인 경우</a:t>
            </a:r>
            <a:r>
              <a:rPr lang="en-US" altLang="ko-KR" sz="900"/>
              <a:t>, </a:t>
            </a:r>
            <a:r>
              <a:rPr lang="ko-KR" altLang="en-US" sz="900"/>
              <a:t>해당 아이템의 이미지를 클릭하여 상세 화면에 들어갈 경우 </a:t>
            </a:r>
            <a:r>
              <a:rPr lang="en-US" altLang="ko-KR" sz="900"/>
              <a:t>Reveal </a:t>
            </a:r>
            <a:r>
              <a:rPr lang="ko-KR" altLang="en-US" sz="900"/>
              <a:t>전 디폴트 이미지가 표시되며 하단에 </a:t>
            </a:r>
            <a:r>
              <a:rPr lang="en-US" altLang="ko-KR" sz="900"/>
              <a:t>[REVEAL OPEN] </a:t>
            </a:r>
            <a:r>
              <a:rPr lang="ko-KR" altLang="en-US" sz="900"/>
              <a:t>버튼이 출력됩니다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버튼을 클릭 시 </a:t>
            </a:r>
            <a:r>
              <a:rPr lang="en-US" altLang="ko-KR" sz="900"/>
              <a:t>[Do you want to open it?] </a:t>
            </a:r>
            <a:r>
              <a:rPr lang="ko-KR" altLang="en-US" sz="900"/>
              <a:t>팝업</a:t>
            </a:r>
            <a:r>
              <a:rPr lang="en-US" altLang="ko-KR" sz="900"/>
              <a:t>(p65)</a:t>
            </a:r>
            <a:r>
              <a:rPr lang="ko-KR" altLang="en-US" sz="900"/>
              <a:t>이 호출되어 소유하고 있는 </a:t>
            </a:r>
            <a:r>
              <a:rPr lang="en-US" altLang="ko-KR" sz="900"/>
              <a:t>HAKUT.HALF </a:t>
            </a:r>
            <a:r>
              <a:rPr lang="ko-KR" altLang="en-US" sz="900"/>
              <a:t>아이템의 이미지를 열 수 있습니다</a:t>
            </a:r>
            <a:r>
              <a:rPr lang="en-US" altLang="ko-KR" sz="900"/>
              <a:t>.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39" y="129492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DC7E1-11B9-CC9A-32F5-066FCC9ADD92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</a:t>
            </a:r>
            <a:r>
              <a:rPr lang="en-US" altLang="ko-KR"/>
              <a:t>Main Page &gt; MARKETPLACE &gt; STAKABLE NFTs</a:t>
            </a:r>
            <a:r>
              <a:rPr lang="ko-KR" altLang="en-US"/>
              <a:t> </a:t>
            </a:r>
            <a:r>
              <a:rPr lang="en-US" altLang="ko-KR"/>
              <a:t>&gt;</a:t>
            </a:r>
            <a:r>
              <a:rPr lang="ko-KR" altLang="en-US"/>
              <a:t> </a:t>
            </a:r>
            <a:r>
              <a:rPr lang="en-US" altLang="ko-KR"/>
              <a:t>HAKUTO.HALF &gt; Details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365E3C-B3E6-2CF4-8F5A-5E6FFAE68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6" y="1268413"/>
            <a:ext cx="7956368" cy="44202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028D1F6-4EFE-C8B0-AFBF-51D05FBF38F4}"/>
              </a:ext>
            </a:extLst>
          </p:cNvPr>
          <p:cNvSpPr/>
          <p:nvPr/>
        </p:nvSpPr>
        <p:spPr>
          <a:xfrm>
            <a:off x="494353" y="4258119"/>
            <a:ext cx="1862953" cy="297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6294269-E990-C74D-25C3-45D24624C498}"/>
              </a:ext>
            </a:extLst>
          </p:cNvPr>
          <p:cNvSpPr/>
          <p:nvPr/>
        </p:nvSpPr>
        <p:spPr>
          <a:xfrm>
            <a:off x="2409166" y="432695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2F86F-2D6B-649A-7C74-6B16245B10A2}"/>
              </a:ext>
            </a:extLst>
          </p:cNvPr>
          <p:cNvSpPr txBox="1"/>
          <p:nvPr/>
        </p:nvSpPr>
        <p:spPr>
          <a:xfrm>
            <a:off x="9100194" y="3135553"/>
            <a:ext cx="2756660" cy="2553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r>
              <a:rPr lang="en-US" altLang="ko-KR" sz="900" b="1"/>
              <a:t>※ HAKUTO.HALF</a:t>
            </a:r>
            <a:endParaRPr lang="ko-KR" altLang="en-US" sz="900" b="1" dirty="0"/>
          </a:p>
          <a:p>
            <a:endParaRPr lang="en-US" altLang="ko-KR" sz="900" dirty="0"/>
          </a:p>
          <a:p>
            <a:r>
              <a:rPr lang="en-US" altLang="ko-KR" sz="900"/>
              <a:t>HAKUTO.NFT </a:t>
            </a:r>
            <a:r>
              <a:rPr lang="ko-KR" altLang="en-US" sz="900"/>
              <a:t>아이템을 민팅할 경우 </a:t>
            </a:r>
            <a:r>
              <a:rPr lang="en-US" altLang="ko-KR" sz="900"/>
              <a:t>Reveal </a:t>
            </a:r>
            <a:r>
              <a:rPr lang="ko-KR" altLang="en-US" sz="900"/>
              <a:t>전 디폴트 이미지로 민트가 완료되며</a:t>
            </a:r>
            <a:r>
              <a:rPr lang="en-US" altLang="ko-KR" sz="900"/>
              <a:t>, </a:t>
            </a:r>
            <a:r>
              <a:rPr lang="ko-KR" altLang="en-US" sz="900"/>
              <a:t>해당 아이템의 소유자가 </a:t>
            </a:r>
            <a:r>
              <a:rPr lang="en-US" altLang="ko-KR" sz="900"/>
              <a:t>[REVEAL OPEN] </a:t>
            </a:r>
            <a:r>
              <a:rPr lang="ko-KR" altLang="en-US" sz="900"/>
              <a:t>버튼을 클릭하면 유니크한 오리지널 이미지를 확인할 수 있습니다</a:t>
            </a:r>
            <a:r>
              <a:rPr lang="en-US" altLang="ko-KR" sz="900"/>
              <a:t>.</a:t>
            </a:r>
            <a:endParaRPr lang="ko-KR" altLang="en-US" sz="900" dirty="0"/>
          </a:p>
        </p:txBody>
      </p:sp>
      <p:pic>
        <p:nvPicPr>
          <p:cNvPr id="14" name="그림 13" descr="만화 영화, 클립아트, 그림, 장난감이(가) 표시된 사진&#10;&#10;자동 생성된 설명">
            <a:extLst>
              <a:ext uri="{FF2B5EF4-FFF2-40B4-BE49-F238E27FC236}">
                <a16:creationId xmlns:a16="http://schemas.microsoft.com/office/drawing/2014/main" id="{15C25ED2-9C87-1E20-317F-D5BF3E87B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571" y="4309203"/>
            <a:ext cx="728663" cy="7286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24C9C8-A86E-7DD5-6BA7-4234989A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953" y="4309204"/>
            <a:ext cx="728663" cy="72866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3A5165-6C66-5F99-FD1E-75DB873DA4B0}"/>
              </a:ext>
            </a:extLst>
          </p:cNvPr>
          <p:cNvSpPr/>
          <p:nvPr/>
        </p:nvSpPr>
        <p:spPr>
          <a:xfrm>
            <a:off x="10412236" y="4546364"/>
            <a:ext cx="209539" cy="23489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A640FF-21CD-37B1-18B3-590620F83284}"/>
              </a:ext>
            </a:extLst>
          </p:cNvPr>
          <p:cNvSpPr txBox="1"/>
          <p:nvPr/>
        </p:nvSpPr>
        <p:spPr>
          <a:xfrm>
            <a:off x="10127616" y="5188747"/>
            <a:ext cx="8527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/>
              <a:t>REVEAL OPEN</a:t>
            </a:r>
            <a:endParaRPr lang="ko-KR" altLang="en-US" sz="8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BAA822-9F06-D8E6-305B-CB22F7C56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96" y="1312955"/>
            <a:ext cx="3949126" cy="30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29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3388765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D70E28-A307-CA09-F5EE-0AC1D103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72" y="999782"/>
            <a:ext cx="7296119" cy="430329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7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F017A-6AF0-E648-17E5-B48CC11D2777}"/>
              </a:ext>
            </a:extLst>
          </p:cNvPr>
          <p:cNvSpPr txBox="1"/>
          <p:nvPr/>
        </p:nvSpPr>
        <p:spPr>
          <a:xfrm>
            <a:off x="9134375" y="102123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THE MARKET</a:t>
            </a:r>
            <a:r>
              <a:rPr lang="ko-KR" altLang="en-US" sz="900" dirty="0"/>
              <a:t>에서 </a:t>
            </a:r>
            <a:r>
              <a:rPr lang="en-US" altLang="ko-KR" sz="900" dirty="0"/>
              <a:t>Connect Wallet</a:t>
            </a:r>
            <a:r>
              <a:rPr lang="ko-KR" altLang="en-US" sz="900" dirty="0"/>
              <a:t>을 클릭하여 </a:t>
            </a:r>
            <a:r>
              <a:rPr lang="en-US" altLang="ko-KR" sz="900" dirty="0"/>
              <a:t>MetaMask</a:t>
            </a:r>
            <a:r>
              <a:rPr lang="ko-KR" altLang="en-US" sz="900" dirty="0"/>
              <a:t>를 연결합니다</a:t>
            </a:r>
            <a:r>
              <a:rPr lang="en-US" altLang="ko-KR" sz="900" dirty="0"/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9C62F4E-33B3-56B8-0AC1-428AD030A666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277FC-C287-3560-3966-64207CFDE219}"/>
              </a:ext>
            </a:extLst>
          </p:cNvPr>
          <p:cNvSpPr txBox="1"/>
          <p:nvPr/>
        </p:nvSpPr>
        <p:spPr>
          <a:xfrm>
            <a:off x="9134375" y="1476197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[Approve]</a:t>
            </a:r>
            <a:r>
              <a:rPr lang="ko-KR" altLang="en-US" sz="900" dirty="0"/>
              <a:t>와 </a:t>
            </a:r>
            <a:r>
              <a:rPr lang="en-US" altLang="ko-KR" sz="900" dirty="0"/>
              <a:t>[</a:t>
            </a:r>
            <a:r>
              <a:rPr lang="en-US" altLang="ko-KR" sz="900" dirty="0" err="1"/>
              <a:t>Swich</a:t>
            </a:r>
            <a:r>
              <a:rPr lang="en-US" altLang="ko-KR" sz="900" dirty="0"/>
              <a:t> network]</a:t>
            </a:r>
            <a:r>
              <a:rPr lang="ko-KR" altLang="en-US" sz="900" dirty="0"/>
              <a:t>를 클릭하여 </a:t>
            </a:r>
            <a:r>
              <a:rPr lang="en-US" altLang="ko-KR" sz="900" dirty="0"/>
              <a:t>MetaMask</a:t>
            </a:r>
            <a:r>
              <a:rPr lang="ko-KR" altLang="en-US" sz="900" dirty="0"/>
              <a:t>에 자동적으로 </a:t>
            </a:r>
            <a:r>
              <a:rPr lang="en-US" altLang="ko-KR" sz="900" dirty="0"/>
              <a:t>BSC Chain(</a:t>
            </a:r>
            <a:r>
              <a:rPr lang="en-US" altLang="ko-KR" sz="900" dirty="0" err="1"/>
              <a:t>Binance</a:t>
            </a:r>
            <a:r>
              <a:rPr lang="en-US" altLang="ko-KR" sz="900" dirty="0"/>
              <a:t> Smart Chain)</a:t>
            </a:r>
            <a:r>
              <a:rPr lang="ko-KR" altLang="en-US" sz="900" dirty="0"/>
              <a:t>을 추가할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32F0E17-8018-016F-B732-24F1E2B38A06}"/>
              </a:ext>
            </a:extLst>
          </p:cNvPr>
          <p:cNvSpPr/>
          <p:nvPr/>
        </p:nvSpPr>
        <p:spPr>
          <a:xfrm>
            <a:off x="8974939" y="150271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5A319-5ED1-23E9-0FA6-6B2B4CC5061A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, 폰트, 웹 페이지이(가) 표시된 사진&#10;&#10;자동 생성된 설명">
            <a:extLst>
              <a:ext uri="{FF2B5EF4-FFF2-40B4-BE49-F238E27FC236}">
                <a16:creationId xmlns:a16="http://schemas.microsoft.com/office/drawing/2014/main" id="{24B775C0-487F-728F-5748-17788BBC6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42" y="2748699"/>
            <a:ext cx="1491987" cy="3656663"/>
          </a:xfrm>
          <a:prstGeom prst="rect">
            <a:avLst/>
          </a:prstGeom>
        </p:spPr>
      </p:pic>
      <p:pic>
        <p:nvPicPr>
          <p:cNvPr id="12" name="그림 11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7131269E-E6F0-0369-D029-69D5869AC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45" y="2748699"/>
            <a:ext cx="1491987" cy="36566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89ABC8-62C0-6233-143D-8D3AF0D38BA0}"/>
              </a:ext>
            </a:extLst>
          </p:cNvPr>
          <p:cNvSpPr/>
          <p:nvPr/>
        </p:nvSpPr>
        <p:spPr>
          <a:xfrm>
            <a:off x="5741641" y="1073878"/>
            <a:ext cx="783631" cy="1769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C96C780-7BD4-9256-ED91-71F69D39A87C}"/>
              </a:ext>
            </a:extLst>
          </p:cNvPr>
          <p:cNvSpPr/>
          <p:nvPr/>
        </p:nvSpPr>
        <p:spPr>
          <a:xfrm>
            <a:off x="4310143" y="4115773"/>
            <a:ext cx="761485" cy="39549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2AFC229-BA24-04B0-A28B-F181C9A81567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4651513" y="1162377"/>
            <a:ext cx="1090128" cy="295339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7ED97E3A-EE29-0A25-DBC4-E8DFF4A4ACC7}"/>
              </a:ext>
            </a:extLst>
          </p:cNvPr>
          <p:cNvSpPr/>
          <p:nvPr/>
        </p:nvSpPr>
        <p:spPr>
          <a:xfrm>
            <a:off x="4115809" y="395633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0CBEFAA-28C4-682F-F0E4-DD91FBC0560D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4503472" y="4698680"/>
            <a:ext cx="1720307" cy="134547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A9CCA93-070E-6553-A5C7-425D8F490237}"/>
              </a:ext>
            </a:extLst>
          </p:cNvPr>
          <p:cNvSpPr/>
          <p:nvPr/>
        </p:nvSpPr>
        <p:spPr>
          <a:xfrm>
            <a:off x="6036365" y="6110948"/>
            <a:ext cx="684206" cy="2412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6F0094-E197-76B9-C580-82FE15BE16E1}"/>
              </a:ext>
            </a:extLst>
          </p:cNvPr>
          <p:cNvSpPr/>
          <p:nvPr/>
        </p:nvSpPr>
        <p:spPr>
          <a:xfrm>
            <a:off x="7622891" y="6106594"/>
            <a:ext cx="684206" cy="2412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DC75BF57-3585-6E62-568E-63A7AB036F84}"/>
              </a:ext>
            </a:extLst>
          </p:cNvPr>
          <p:cNvSpPr/>
          <p:nvPr/>
        </p:nvSpPr>
        <p:spPr>
          <a:xfrm>
            <a:off x="7092013" y="553021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02696-D04F-B38D-35A1-831FE6BEBC28}"/>
              </a:ext>
            </a:extLst>
          </p:cNvPr>
          <p:cNvSpPr txBox="1"/>
          <p:nvPr/>
        </p:nvSpPr>
        <p:spPr>
          <a:xfrm>
            <a:off x="8974939" y="4511267"/>
            <a:ext cx="2882098" cy="1061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※ MetaMask</a:t>
            </a:r>
            <a:r>
              <a:rPr lang="ko-KR" altLang="en-US" sz="900"/>
              <a:t>는 </a:t>
            </a:r>
            <a:r>
              <a:rPr lang="en-US" altLang="ko-KR" sz="900"/>
              <a:t>Ethereum, BSC</a:t>
            </a:r>
            <a:r>
              <a:rPr lang="ko-KR" altLang="en-US" sz="900"/>
              <a:t> 등 다양한 </a:t>
            </a:r>
            <a:r>
              <a:rPr lang="ko-KR" altLang="en-US" sz="900" dirty="0"/>
              <a:t>네트워크를 지원하는데</a:t>
            </a:r>
            <a:r>
              <a:rPr lang="en-US" altLang="ko-KR" sz="900" dirty="0"/>
              <a:t>, THE MARKET</a:t>
            </a:r>
            <a:r>
              <a:rPr lang="ko-KR" altLang="en-US" sz="900"/>
              <a:t>은 </a:t>
            </a:r>
            <a:r>
              <a:rPr lang="en-US" altLang="ko-KR" sz="900"/>
              <a:t>[Binance Smart Chain], </a:t>
            </a:r>
            <a:r>
              <a:rPr lang="ko-KR" altLang="en-US" sz="900" dirty="0"/>
              <a:t>즉 </a:t>
            </a:r>
            <a:r>
              <a:rPr lang="en-US" altLang="ko-KR" sz="900"/>
              <a:t>BSC Chain</a:t>
            </a:r>
            <a:r>
              <a:rPr lang="ko-KR" altLang="en-US" sz="900"/>
              <a:t>을 </a:t>
            </a:r>
            <a:r>
              <a:rPr lang="ko-KR" altLang="en-US" sz="900" dirty="0"/>
              <a:t>대표 </a:t>
            </a:r>
            <a:r>
              <a:rPr lang="ko-KR" altLang="en-US" sz="900"/>
              <a:t>네트워크로 개발하였습니다</a:t>
            </a:r>
            <a:r>
              <a:rPr lang="en-US" altLang="ko-KR" sz="900"/>
              <a:t>.  </a:t>
            </a:r>
            <a:br>
              <a:rPr lang="en-US" altLang="ko-KR" sz="900" dirty="0"/>
            </a:br>
            <a:br>
              <a:rPr lang="en-US" altLang="ko-KR" sz="900"/>
            </a:br>
            <a:r>
              <a:rPr lang="en-US" altLang="ko-KR" sz="900"/>
              <a:t>THE</a:t>
            </a:r>
            <a:r>
              <a:rPr lang="ko-KR" altLang="en-US" sz="900"/>
              <a:t> </a:t>
            </a:r>
            <a:r>
              <a:rPr lang="en-US" altLang="ko-KR" sz="900"/>
              <a:t>MARKET</a:t>
            </a:r>
            <a:r>
              <a:rPr lang="ko-KR" altLang="en-US" sz="900"/>
              <a:t> 서비스를 이용하기 위해서 </a:t>
            </a:r>
            <a:r>
              <a:rPr lang="en-US" altLang="ko-KR" sz="900"/>
              <a:t>MetaMask</a:t>
            </a:r>
            <a:r>
              <a:rPr lang="ko-KR" altLang="en-US" sz="900"/>
              <a:t>에 필수적으로 </a:t>
            </a:r>
            <a:r>
              <a:rPr lang="en-US" altLang="ko-KR" sz="900"/>
              <a:t>BSC Chain</a:t>
            </a:r>
            <a:r>
              <a:rPr lang="ko-KR" altLang="en-US" sz="900"/>
              <a:t>의 </a:t>
            </a:r>
            <a:r>
              <a:rPr lang="ko-KR" altLang="en-US" sz="900" dirty="0"/>
              <a:t>연결이 필요합니다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28808-2666-3D29-1956-67BC496C077B}"/>
              </a:ext>
            </a:extLst>
          </p:cNvPr>
          <p:cNvSpPr txBox="1"/>
          <p:nvPr/>
        </p:nvSpPr>
        <p:spPr>
          <a:xfrm>
            <a:off x="334963" y="284686"/>
            <a:ext cx="836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MetaMask Setting  l  </a:t>
            </a:r>
            <a:r>
              <a:rPr lang="en-US" altLang="ko-KR"/>
              <a:t>Main Page</a:t>
            </a:r>
            <a:r>
              <a:rPr lang="ko-KR" altLang="en-US"/>
              <a:t> </a:t>
            </a:r>
            <a:r>
              <a:rPr lang="en-US" altLang="ko-KR"/>
              <a:t>&gt; Add BSC chain to Metamask (Automatic)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D6BC7B6-3CA1-8BF8-2C2A-D22BE071B222}"/>
              </a:ext>
            </a:extLst>
          </p:cNvPr>
          <p:cNvCxnSpPr>
            <a:cxnSpLocks/>
            <a:stCxn id="33" idx="0"/>
            <a:endCxn id="34" idx="0"/>
          </p:cNvCxnSpPr>
          <p:nvPr/>
        </p:nvCxnSpPr>
        <p:spPr>
          <a:xfrm rot="5400000" flipH="1" flipV="1">
            <a:off x="7169554" y="5315508"/>
            <a:ext cx="4354" cy="1586526"/>
          </a:xfrm>
          <a:prstGeom prst="bentConnector3">
            <a:avLst>
              <a:gd name="adj1" fmla="val 832554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1466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85A0C2B-3384-B798-35FB-EC49A507D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56" y="1294929"/>
            <a:ext cx="7772400" cy="397724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70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2D8F9A-3E87-D58E-D0D7-5F2EA02213FF}"/>
              </a:ext>
            </a:extLst>
          </p:cNvPr>
          <p:cNvSpPr txBox="1"/>
          <p:nvPr/>
        </p:nvSpPr>
        <p:spPr>
          <a:xfrm>
            <a:off x="9134375" y="1268413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[Verification &amp; Badging]</a:t>
            </a:r>
            <a:r>
              <a:rPr lang="ko-KR" altLang="en-US" sz="900" dirty="0"/>
              <a:t>은 마켓에서 공식적으로 인증을 받고 인증 마크를 받기 위한 신청을 진행할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39" y="129492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DC7E1-11B9-CC9A-32F5-066FCC9ADD92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</a:t>
            </a:r>
            <a:r>
              <a:rPr lang="en-US" altLang="ko-KR" dirty="0"/>
              <a:t>Main Page &gt; Profile Icon &gt; Verification &amp; Badging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28D1F6-4EFE-C8B0-AFBF-51D05FBF38F4}"/>
              </a:ext>
            </a:extLst>
          </p:cNvPr>
          <p:cNvSpPr/>
          <p:nvPr/>
        </p:nvSpPr>
        <p:spPr>
          <a:xfrm>
            <a:off x="6844140" y="2557291"/>
            <a:ext cx="818747" cy="2971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6294269-E990-C74D-25C3-45D24624C498}"/>
              </a:ext>
            </a:extLst>
          </p:cNvPr>
          <p:cNvSpPr/>
          <p:nvPr/>
        </p:nvSpPr>
        <p:spPr>
          <a:xfrm>
            <a:off x="7753353" y="262612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96460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71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40" y="93456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DC7E1-11B9-CC9A-32F5-066FCC9ADD92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</a:t>
            </a:r>
            <a:r>
              <a:rPr lang="en-US" altLang="ko-KR" dirty="0"/>
              <a:t>Main Page &gt; Profile Icon &gt; Verification &amp; Badging &gt; Details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76C590-105F-C3F7-4AF2-16A8BC0F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23" y="5107155"/>
            <a:ext cx="6818621" cy="11411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1101C04-69CF-399B-FEDD-CC5B83B74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40" y="882048"/>
            <a:ext cx="7186597" cy="4146789"/>
          </a:xfrm>
          <a:prstGeom prst="rect">
            <a:avLst/>
          </a:prstGeom>
        </p:spPr>
      </p:pic>
      <p:sp>
        <p:nvSpPr>
          <p:cNvPr id="23" name="Google Shape;341;p17">
            <a:extLst>
              <a:ext uri="{FF2B5EF4-FFF2-40B4-BE49-F238E27FC236}">
                <a16:creationId xmlns:a16="http://schemas.microsoft.com/office/drawing/2014/main" id="{CD620B37-7199-742C-19DD-0A9197C72C15}"/>
              </a:ext>
            </a:extLst>
          </p:cNvPr>
          <p:cNvSpPr/>
          <p:nvPr/>
        </p:nvSpPr>
        <p:spPr>
          <a:xfrm>
            <a:off x="788123" y="2525425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7050" tIns="38525" rIns="77050" bIns="38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31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4" name="Google Shape;341;p17">
            <a:extLst>
              <a:ext uri="{FF2B5EF4-FFF2-40B4-BE49-F238E27FC236}">
                <a16:creationId xmlns:a16="http://schemas.microsoft.com/office/drawing/2014/main" id="{D84A5D7C-F43D-73D7-366C-C79DB8C5D65D}"/>
              </a:ext>
            </a:extLst>
          </p:cNvPr>
          <p:cNvSpPr/>
          <p:nvPr/>
        </p:nvSpPr>
        <p:spPr>
          <a:xfrm>
            <a:off x="2308543" y="2883443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7050" tIns="38525" rIns="77050" bIns="38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3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5" name="Google Shape;341;p17">
            <a:extLst>
              <a:ext uri="{FF2B5EF4-FFF2-40B4-BE49-F238E27FC236}">
                <a16:creationId xmlns:a16="http://schemas.microsoft.com/office/drawing/2014/main" id="{6DDE2266-87C7-D228-BCE2-6E228945A278}"/>
              </a:ext>
            </a:extLst>
          </p:cNvPr>
          <p:cNvSpPr/>
          <p:nvPr/>
        </p:nvSpPr>
        <p:spPr>
          <a:xfrm>
            <a:off x="2970313" y="335282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7050" tIns="38525" rIns="77050" bIns="38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3</a:t>
            </a:r>
            <a:endParaRPr sz="83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6" name="Google Shape;341;p17">
            <a:extLst>
              <a:ext uri="{FF2B5EF4-FFF2-40B4-BE49-F238E27FC236}">
                <a16:creationId xmlns:a16="http://schemas.microsoft.com/office/drawing/2014/main" id="{E03A3EEB-4436-F818-1D29-A9C149845265}"/>
              </a:ext>
            </a:extLst>
          </p:cNvPr>
          <p:cNvSpPr/>
          <p:nvPr/>
        </p:nvSpPr>
        <p:spPr>
          <a:xfrm>
            <a:off x="4269433" y="386160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7050" tIns="38525" rIns="77050" bIns="38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4</a:t>
            </a:r>
            <a:endParaRPr sz="83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7" name="Google Shape;341;p17">
            <a:extLst>
              <a:ext uri="{FF2B5EF4-FFF2-40B4-BE49-F238E27FC236}">
                <a16:creationId xmlns:a16="http://schemas.microsoft.com/office/drawing/2014/main" id="{CD36C2A8-CC57-F8DC-8183-5DEE9970F284}"/>
              </a:ext>
            </a:extLst>
          </p:cNvPr>
          <p:cNvSpPr/>
          <p:nvPr/>
        </p:nvSpPr>
        <p:spPr>
          <a:xfrm>
            <a:off x="8129659" y="5607261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7050" tIns="38525" rIns="77050" bIns="38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6</a:t>
            </a:r>
            <a:endParaRPr sz="83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8" name="Google Shape;341;p17">
            <a:extLst>
              <a:ext uri="{FF2B5EF4-FFF2-40B4-BE49-F238E27FC236}">
                <a16:creationId xmlns:a16="http://schemas.microsoft.com/office/drawing/2014/main" id="{9D61E89C-9F9D-C554-553D-A14D621296AC}"/>
              </a:ext>
            </a:extLst>
          </p:cNvPr>
          <p:cNvSpPr/>
          <p:nvPr/>
        </p:nvSpPr>
        <p:spPr>
          <a:xfrm>
            <a:off x="8129659" y="477883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7050" tIns="38525" rIns="77050" bIns="38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5</a:t>
            </a:r>
            <a:endParaRPr sz="83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E8E6C6-B3A7-390A-6DCA-9DC418E48E24}"/>
              </a:ext>
            </a:extLst>
          </p:cNvPr>
          <p:cNvSpPr/>
          <p:nvPr/>
        </p:nvSpPr>
        <p:spPr>
          <a:xfrm>
            <a:off x="932123" y="2418371"/>
            <a:ext cx="7143014" cy="3581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C5352C-E036-5225-7539-7CD1322B473F}"/>
              </a:ext>
            </a:extLst>
          </p:cNvPr>
          <p:cNvSpPr txBox="1"/>
          <p:nvPr/>
        </p:nvSpPr>
        <p:spPr>
          <a:xfrm>
            <a:off x="9134376" y="908050"/>
            <a:ext cx="27226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[APPLY &gt; PENDING &gt; COMPLETE]</a:t>
            </a:r>
            <a:r>
              <a:rPr lang="ko-KR" altLang="en-US" sz="900" dirty="0"/>
              <a:t>은</a:t>
            </a:r>
            <a:r>
              <a:rPr lang="en-US" altLang="ko-KR" sz="900" dirty="0"/>
              <a:t> </a:t>
            </a:r>
            <a:r>
              <a:rPr lang="ko-KR" altLang="en-US" sz="900" dirty="0"/>
              <a:t>인증 마크를 신청하는 각 단계별 절차에 대해 안내합니다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ko-KR" altLang="en-US" sz="900" dirty="0"/>
              <a:t>최초 신청 시 다음의 </a:t>
            </a:r>
            <a:r>
              <a:rPr lang="en-US" altLang="ko-KR" sz="900" dirty="0"/>
              <a:t>3</a:t>
            </a:r>
            <a:r>
              <a:rPr lang="ko-KR" altLang="en-US" sz="900" dirty="0"/>
              <a:t>가지 조건이 꼭 충족되어야 진행 할 수 있습니다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 </a:t>
            </a:r>
            <a:r>
              <a:rPr lang="en-US" altLang="ko-KR" sz="900" dirty="0"/>
              <a:t>-</a:t>
            </a:r>
            <a:r>
              <a:rPr lang="ko-KR" altLang="en-US" sz="900" dirty="0"/>
              <a:t> 프로필 완성</a:t>
            </a:r>
            <a:endParaRPr lang="en-US" altLang="ko-KR" sz="900" dirty="0"/>
          </a:p>
          <a:p>
            <a:r>
              <a:rPr lang="ko-KR" altLang="en-US" sz="900" dirty="0"/>
              <a:t> </a:t>
            </a:r>
            <a:r>
              <a:rPr lang="en-US" altLang="ko-KR" sz="900" dirty="0"/>
              <a:t>-</a:t>
            </a:r>
            <a:r>
              <a:rPr lang="ko-KR" altLang="en-US" sz="900" dirty="0"/>
              <a:t> 이메일 주소 인증</a:t>
            </a:r>
            <a:endParaRPr lang="en-US" altLang="ko-KR" sz="900" dirty="0"/>
          </a:p>
          <a:p>
            <a:r>
              <a:rPr lang="ko-KR" altLang="en-US" sz="900" dirty="0"/>
              <a:t> </a:t>
            </a:r>
            <a:r>
              <a:rPr lang="en-US" altLang="ko-KR" sz="900" dirty="0"/>
              <a:t>-</a:t>
            </a:r>
            <a:r>
              <a:rPr lang="ko-KR" altLang="en-US" sz="900" dirty="0"/>
              <a:t> 하나 이상의 컬렉션을 소유하고</a:t>
            </a:r>
            <a:endParaRPr lang="en-US" altLang="ko-KR" sz="900" dirty="0"/>
          </a:p>
          <a:p>
            <a:r>
              <a:rPr lang="ko-KR" altLang="en-US" sz="900" dirty="0"/>
              <a:t>   최소 </a:t>
            </a:r>
            <a:r>
              <a:rPr lang="en-US" altLang="ko-KR" sz="900" dirty="0"/>
              <a:t>50</a:t>
            </a:r>
            <a:r>
              <a:rPr lang="ko-KR" altLang="en-US" sz="900" dirty="0"/>
              <a:t>개 이상의 </a:t>
            </a:r>
            <a:r>
              <a:rPr lang="en-US" altLang="ko-KR" sz="900" dirty="0"/>
              <a:t>NFT </a:t>
            </a:r>
            <a:r>
              <a:rPr lang="ko-KR" altLang="en-US" sz="900" dirty="0"/>
              <a:t>생성 기록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EEB8EA-C130-76AE-687A-8AB4995EA74F}"/>
              </a:ext>
            </a:extLst>
          </p:cNvPr>
          <p:cNvSpPr/>
          <p:nvPr/>
        </p:nvSpPr>
        <p:spPr>
          <a:xfrm>
            <a:off x="1039680" y="2848389"/>
            <a:ext cx="6366392" cy="426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C468257-F04C-837A-6DF4-AD20B488537E}"/>
              </a:ext>
            </a:extLst>
          </p:cNvPr>
          <p:cNvSpPr/>
          <p:nvPr/>
        </p:nvSpPr>
        <p:spPr>
          <a:xfrm>
            <a:off x="1039680" y="3328632"/>
            <a:ext cx="6366392" cy="426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8777732-A402-4112-7D1F-78C1C43EAB76}"/>
              </a:ext>
            </a:extLst>
          </p:cNvPr>
          <p:cNvSpPr/>
          <p:nvPr/>
        </p:nvSpPr>
        <p:spPr>
          <a:xfrm>
            <a:off x="1039680" y="3816505"/>
            <a:ext cx="6366392" cy="426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449F43-E23E-55AA-A14F-7C4F9D992EEC}"/>
              </a:ext>
            </a:extLst>
          </p:cNvPr>
          <p:cNvSpPr/>
          <p:nvPr/>
        </p:nvSpPr>
        <p:spPr>
          <a:xfrm>
            <a:off x="859125" y="4637786"/>
            <a:ext cx="7216011" cy="426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4AA1CA0-C772-7846-62EF-EC9700541D0D}"/>
              </a:ext>
            </a:extLst>
          </p:cNvPr>
          <p:cNvSpPr/>
          <p:nvPr/>
        </p:nvSpPr>
        <p:spPr>
          <a:xfrm>
            <a:off x="859125" y="5165520"/>
            <a:ext cx="7216010" cy="10806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FF47522-1527-C491-0366-60B2126595DF}"/>
              </a:ext>
            </a:extLst>
          </p:cNvPr>
          <p:cNvSpPr/>
          <p:nvPr/>
        </p:nvSpPr>
        <p:spPr>
          <a:xfrm>
            <a:off x="8974940" y="229001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F6C8BF-486A-6C87-017B-9C356D931EF0}"/>
              </a:ext>
            </a:extLst>
          </p:cNvPr>
          <p:cNvSpPr txBox="1"/>
          <p:nvPr/>
        </p:nvSpPr>
        <p:spPr>
          <a:xfrm>
            <a:off x="9134376" y="2262765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[Update profile]</a:t>
            </a:r>
            <a:r>
              <a:rPr lang="ko-KR" altLang="en-US" sz="900" dirty="0"/>
              <a:t>은</a:t>
            </a:r>
            <a:r>
              <a:rPr lang="en-US" altLang="ko-KR" sz="900" dirty="0"/>
              <a:t> </a:t>
            </a:r>
            <a:r>
              <a:rPr lang="ko-KR" altLang="en-US" sz="900" dirty="0"/>
              <a:t>프로필 정보의 완성을 확인합니다</a:t>
            </a:r>
            <a:r>
              <a:rPr lang="en-US" altLang="ko-KR" sz="900" dirty="0"/>
              <a:t>.</a:t>
            </a:r>
            <a:r>
              <a:rPr lang="ko-KR" altLang="en-US" sz="900" dirty="0"/>
              <a:t> 프로필 정보가 완성되어 있지 않은 경우 아래 링크가 보이고  설정 페이지로 이동하여 완성하지 않는 프로필 정보를 모두 입력해 주세요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- “Complete your profile &gt;”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248BBD9-3B1D-BF67-24D2-714B0BE0379A}"/>
              </a:ext>
            </a:extLst>
          </p:cNvPr>
          <p:cNvSpPr/>
          <p:nvPr/>
        </p:nvSpPr>
        <p:spPr>
          <a:xfrm>
            <a:off x="8974940" y="309072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17002C-57A9-F415-64C9-F47EF9556FB1}"/>
              </a:ext>
            </a:extLst>
          </p:cNvPr>
          <p:cNvSpPr txBox="1"/>
          <p:nvPr/>
        </p:nvSpPr>
        <p:spPr>
          <a:xfrm>
            <a:off x="9134376" y="3063482"/>
            <a:ext cx="27226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[Verify your E-mail address]</a:t>
            </a:r>
            <a:r>
              <a:rPr lang="ko-KR" altLang="en-US" sz="900" dirty="0"/>
              <a:t>은</a:t>
            </a:r>
            <a:r>
              <a:rPr lang="en-US" altLang="ko-KR" sz="900" dirty="0"/>
              <a:t> </a:t>
            </a:r>
            <a:r>
              <a:rPr lang="ko-KR" altLang="en-US" sz="900" dirty="0"/>
              <a:t>유저가 프로필에 등록한 이메일 주소가 인증되었는지를 확인합니다</a:t>
            </a:r>
            <a:r>
              <a:rPr lang="en-US" altLang="ko-KR" sz="900" dirty="0"/>
              <a:t>.</a:t>
            </a:r>
            <a:r>
              <a:rPr lang="ko-KR" altLang="en-US" sz="900" dirty="0"/>
              <a:t> 등록한 이메일 주소가 인증되지 않았다면 아래 링크가 보이고 설정 페이지로 이동하여 이메일 주소 옆 </a:t>
            </a:r>
            <a:r>
              <a:rPr lang="en-US" altLang="ko-KR" sz="900" dirty="0"/>
              <a:t>[Verify] </a:t>
            </a:r>
            <a:r>
              <a:rPr lang="ko-KR" altLang="en-US" sz="900" dirty="0"/>
              <a:t>버튼을 눌러 인증을 진행해 주세요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endParaRPr lang="en-US" altLang="ko-KR" sz="900" dirty="0"/>
          </a:p>
          <a:p>
            <a:r>
              <a:rPr lang="en-US" altLang="ko-KR" sz="900" dirty="0"/>
              <a:t>- “Complete your E-mail address verification &gt;”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61EF5E87-2E4B-5178-9C15-E2867079ABF8}"/>
              </a:ext>
            </a:extLst>
          </p:cNvPr>
          <p:cNvSpPr/>
          <p:nvPr/>
        </p:nvSpPr>
        <p:spPr>
          <a:xfrm>
            <a:off x="8974940" y="416844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468C30-E72C-802D-E5AA-D56A869BCB51}"/>
              </a:ext>
            </a:extLst>
          </p:cNvPr>
          <p:cNvSpPr txBox="1"/>
          <p:nvPr/>
        </p:nvSpPr>
        <p:spPr>
          <a:xfrm>
            <a:off x="9134376" y="4141198"/>
            <a:ext cx="272266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[At least one collection containing at least 50 items]</a:t>
            </a:r>
            <a:r>
              <a:rPr lang="ko-KR" altLang="en-US" sz="900" dirty="0"/>
              <a:t>은</a:t>
            </a:r>
            <a:r>
              <a:rPr lang="en-US" altLang="ko-KR" sz="900" dirty="0"/>
              <a:t> </a:t>
            </a:r>
            <a:r>
              <a:rPr lang="ko-KR" altLang="en-US" sz="900" dirty="0"/>
              <a:t>유저가 하나 이상의 컬렉션을 소유하고 </a:t>
            </a:r>
            <a:r>
              <a:rPr lang="en-US" altLang="ko-KR" sz="900" dirty="0"/>
              <a:t>50</a:t>
            </a:r>
            <a:r>
              <a:rPr lang="ko-KR" altLang="en-US" sz="900" dirty="0"/>
              <a:t>개 이상의 </a:t>
            </a:r>
            <a:r>
              <a:rPr lang="en-US" altLang="ko-KR" sz="900" dirty="0"/>
              <a:t>NFT</a:t>
            </a:r>
            <a:r>
              <a:rPr lang="ko-KR" altLang="en-US" sz="900" dirty="0" err="1"/>
              <a:t>를</a:t>
            </a:r>
            <a:r>
              <a:rPr lang="ko-KR" altLang="en-US" sz="900" dirty="0"/>
              <a:t> 생성한 기록이 있는지 확인합니다</a:t>
            </a:r>
            <a:r>
              <a:rPr lang="en-US" altLang="ko-KR" sz="900" dirty="0"/>
              <a:t>.</a:t>
            </a:r>
            <a:r>
              <a:rPr lang="ko-KR" altLang="en-US" sz="900" dirty="0"/>
              <a:t> 그렇지 않은 경우 아래 링크가 보이고</a:t>
            </a:r>
            <a:r>
              <a:rPr lang="en-US" altLang="ko-KR" sz="900" dirty="0"/>
              <a:t>,</a:t>
            </a:r>
            <a:r>
              <a:rPr lang="ko-KR" altLang="en-US" sz="900" dirty="0"/>
              <a:t> 컬렉션이나 </a:t>
            </a:r>
            <a:r>
              <a:rPr lang="en-US" altLang="ko-KR" sz="900" dirty="0"/>
              <a:t>NFT</a:t>
            </a:r>
            <a:r>
              <a:rPr lang="ko-KR" altLang="en-US" sz="900" dirty="0" err="1"/>
              <a:t>를</a:t>
            </a:r>
            <a:r>
              <a:rPr lang="ko-KR" altLang="en-US" sz="900" dirty="0"/>
              <a:t> 발행하기 위한 페이지 이동하여 진행해주세요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- “To be eligible to apply, your account must have at least one collection containing at least 50 items &gt;”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917BA69-2028-26EF-9F30-280CC1E3EFF0}"/>
              </a:ext>
            </a:extLst>
          </p:cNvPr>
          <p:cNvSpPr/>
          <p:nvPr/>
        </p:nvSpPr>
        <p:spPr>
          <a:xfrm>
            <a:off x="8974940" y="555767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B43799-E522-E5AC-D37E-3AE245440C48}"/>
              </a:ext>
            </a:extLst>
          </p:cNvPr>
          <p:cNvSpPr txBox="1"/>
          <p:nvPr/>
        </p:nvSpPr>
        <p:spPr>
          <a:xfrm>
            <a:off x="9134376" y="5530431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인증을 위한 </a:t>
            </a:r>
            <a:r>
              <a:rPr lang="en-US" altLang="ko-KR" sz="900" dirty="0"/>
              <a:t>3</a:t>
            </a:r>
            <a:r>
              <a:rPr lang="ko-KR" altLang="en-US" sz="900" dirty="0"/>
              <a:t>가지 조건이 모두 충족되지 않으면 </a:t>
            </a:r>
            <a:r>
              <a:rPr lang="en-US" altLang="ko-KR" sz="900" dirty="0"/>
              <a:t>[NOT SUBMIT]</a:t>
            </a:r>
            <a:r>
              <a:rPr lang="ko-KR" altLang="en-US" sz="900" dirty="0"/>
              <a:t> 버튼으로 표시되고 모두 충족되면 </a:t>
            </a:r>
            <a:r>
              <a:rPr lang="en-US" altLang="ko-KR" sz="900" dirty="0"/>
              <a:t>[SUBMIT] </a:t>
            </a:r>
            <a:r>
              <a:rPr lang="ko-KR" altLang="en-US" sz="900" dirty="0"/>
              <a:t>버튼으로 변경되어 인증 신청을 진행할 수 있습니다</a:t>
            </a:r>
            <a:r>
              <a:rPr lang="en-US" altLang="ko-KR" sz="900" dirty="0"/>
              <a:t>.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9D1F43C9-512A-EDBF-2703-A56DDDF8FDAC}"/>
              </a:ext>
            </a:extLst>
          </p:cNvPr>
          <p:cNvSpPr/>
          <p:nvPr/>
        </p:nvSpPr>
        <p:spPr>
          <a:xfrm>
            <a:off x="8974940" y="625441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2EC856-6235-0815-6F8E-7509BCEAC52B}"/>
              </a:ext>
            </a:extLst>
          </p:cNvPr>
          <p:cNvSpPr txBox="1"/>
          <p:nvPr/>
        </p:nvSpPr>
        <p:spPr>
          <a:xfrm>
            <a:off x="9134376" y="6227167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인증 신청을 하여도 취소되는 조건에 대한 설명을 안내하고 있습니다</a:t>
            </a:r>
            <a:r>
              <a:rPr lang="en-US" altLang="ko-KR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4513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72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40" y="93456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DC7E1-11B9-CC9A-32F5-066FCC9ADD92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</a:t>
            </a:r>
            <a:r>
              <a:rPr lang="en-US" altLang="ko-KR" dirty="0"/>
              <a:t>Main Page &gt; Profile Icon &gt; Verification &amp; Badging &gt; Details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C5352C-E036-5225-7539-7CD1322B473F}"/>
              </a:ext>
            </a:extLst>
          </p:cNvPr>
          <p:cNvSpPr txBox="1"/>
          <p:nvPr/>
        </p:nvSpPr>
        <p:spPr>
          <a:xfrm>
            <a:off x="9134376" y="908050"/>
            <a:ext cx="27226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[APPLY &gt; PENDING &gt; COMPLETE]</a:t>
            </a:r>
            <a:r>
              <a:rPr lang="ko-KR" altLang="en-US" sz="900" dirty="0"/>
              <a:t>은</a:t>
            </a:r>
            <a:r>
              <a:rPr lang="en-US" altLang="ko-KR" sz="900" dirty="0"/>
              <a:t> </a:t>
            </a:r>
            <a:r>
              <a:rPr lang="ko-KR" altLang="en-US" sz="900" dirty="0"/>
              <a:t>인증 마크를 신청하는 각 단계별 절차에 대해 안내합니다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ko-KR" altLang="en-US" sz="900" dirty="0"/>
              <a:t>최초 신청 시 다음의 </a:t>
            </a:r>
            <a:r>
              <a:rPr lang="en-US" altLang="ko-KR" sz="900" dirty="0"/>
              <a:t>3</a:t>
            </a:r>
            <a:r>
              <a:rPr lang="ko-KR" altLang="en-US" sz="900" dirty="0"/>
              <a:t>가지 조건이 꼭 충족되어야 진행 할 수 있습니다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 </a:t>
            </a:r>
            <a:r>
              <a:rPr lang="en-US" altLang="ko-KR" sz="900" dirty="0"/>
              <a:t>-</a:t>
            </a:r>
            <a:r>
              <a:rPr lang="ko-KR" altLang="en-US" sz="900" dirty="0"/>
              <a:t> 프로필 완성</a:t>
            </a:r>
            <a:endParaRPr lang="en-US" altLang="ko-KR" sz="900" dirty="0"/>
          </a:p>
          <a:p>
            <a:r>
              <a:rPr lang="ko-KR" altLang="en-US" sz="900" dirty="0"/>
              <a:t> </a:t>
            </a:r>
            <a:r>
              <a:rPr lang="en-US" altLang="ko-KR" sz="900" dirty="0"/>
              <a:t>-</a:t>
            </a:r>
            <a:r>
              <a:rPr lang="ko-KR" altLang="en-US" sz="900" dirty="0"/>
              <a:t> 이메일 주소 인증</a:t>
            </a:r>
            <a:endParaRPr lang="en-US" altLang="ko-KR" sz="900" dirty="0"/>
          </a:p>
          <a:p>
            <a:r>
              <a:rPr lang="ko-KR" altLang="en-US" sz="900" dirty="0"/>
              <a:t> </a:t>
            </a:r>
            <a:r>
              <a:rPr lang="en-US" altLang="ko-KR" sz="900" dirty="0"/>
              <a:t>-</a:t>
            </a:r>
            <a:r>
              <a:rPr lang="ko-KR" altLang="en-US" sz="900" dirty="0"/>
              <a:t> 하나 이상의 컬렉션을 소유하고</a:t>
            </a:r>
            <a:endParaRPr lang="en-US" altLang="ko-KR" sz="900" dirty="0"/>
          </a:p>
          <a:p>
            <a:r>
              <a:rPr lang="ko-KR" altLang="en-US" sz="900" dirty="0"/>
              <a:t>   최소 </a:t>
            </a:r>
            <a:r>
              <a:rPr lang="en-US" altLang="ko-KR" sz="900" dirty="0"/>
              <a:t>50</a:t>
            </a:r>
            <a:r>
              <a:rPr lang="ko-KR" altLang="en-US" sz="900" dirty="0"/>
              <a:t>개 이상의 </a:t>
            </a:r>
            <a:r>
              <a:rPr lang="en-US" altLang="ko-KR" sz="900" dirty="0"/>
              <a:t>NFT </a:t>
            </a:r>
            <a:r>
              <a:rPr lang="ko-KR" altLang="en-US" sz="900" dirty="0"/>
              <a:t>생성 기록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ko-KR" altLang="en-US" sz="900" dirty="0"/>
              <a:t>각 항목이 충족되는 경우 완료 마크가 보이고 안내 링크는 보이지 않습니다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917BA69-2028-26EF-9F30-280CC1E3EFF0}"/>
              </a:ext>
            </a:extLst>
          </p:cNvPr>
          <p:cNvSpPr/>
          <p:nvPr/>
        </p:nvSpPr>
        <p:spPr>
          <a:xfrm>
            <a:off x="8974940" y="295083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B43799-E522-E5AC-D37E-3AE245440C48}"/>
              </a:ext>
            </a:extLst>
          </p:cNvPr>
          <p:cNvSpPr txBox="1"/>
          <p:nvPr/>
        </p:nvSpPr>
        <p:spPr>
          <a:xfrm>
            <a:off x="9134376" y="2923592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인증을 위한 </a:t>
            </a:r>
            <a:r>
              <a:rPr lang="en-US" altLang="ko-KR" sz="900" dirty="0"/>
              <a:t>3</a:t>
            </a:r>
            <a:r>
              <a:rPr lang="ko-KR" altLang="en-US" sz="900" dirty="0"/>
              <a:t>가지 조건이 모두 충족되지 않으면 </a:t>
            </a:r>
            <a:r>
              <a:rPr lang="en-US" altLang="ko-KR" sz="900" dirty="0"/>
              <a:t>[NOT SUBMIT]</a:t>
            </a:r>
            <a:r>
              <a:rPr lang="ko-KR" altLang="en-US" sz="900" dirty="0"/>
              <a:t> 버튼으로 표시되고 모두 충족되면 </a:t>
            </a:r>
            <a:r>
              <a:rPr lang="en-US" altLang="ko-KR" sz="900" dirty="0"/>
              <a:t>[SUBMIT] </a:t>
            </a:r>
            <a:r>
              <a:rPr lang="ko-KR" altLang="en-US" sz="900" dirty="0"/>
              <a:t>버튼으로 변경되어 인증 신청을 진행할 수 있습니다</a:t>
            </a:r>
            <a:r>
              <a:rPr lang="en-US" altLang="ko-KR" sz="9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CC150D-DBCA-0061-6D6F-0E16D3AC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05" y="1043027"/>
            <a:ext cx="7772400" cy="5210827"/>
          </a:xfrm>
          <a:prstGeom prst="rect">
            <a:avLst/>
          </a:prstGeom>
        </p:spPr>
      </p:pic>
      <p:sp>
        <p:nvSpPr>
          <p:cNvPr id="3" name="Google Shape;341;p17">
            <a:extLst>
              <a:ext uri="{FF2B5EF4-FFF2-40B4-BE49-F238E27FC236}">
                <a16:creationId xmlns:a16="http://schemas.microsoft.com/office/drawing/2014/main" id="{EA78357D-C96F-DA89-D67E-C895D74BCB86}"/>
              </a:ext>
            </a:extLst>
          </p:cNvPr>
          <p:cNvSpPr/>
          <p:nvPr/>
        </p:nvSpPr>
        <p:spPr>
          <a:xfrm>
            <a:off x="282796" y="322968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7050" tIns="38525" rIns="77050" bIns="38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31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5" name="Google Shape;341;p17">
            <a:extLst>
              <a:ext uri="{FF2B5EF4-FFF2-40B4-BE49-F238E27FC236}">
                <a16:creationId xmlns:a16="http://schemas.microsoft.com/office/drawing/2014/main" id="{6F8FE609-6000-83C7-BA43-4474CF102B80}"/>
              </a:ext>
            </a:extLst>
          </p:cNvPr>
          <p:cNvSpPr/>
          <p:nvPr/>
        </p:nvSpPr>
        <p:spPr>
          <a:xfrm>
            <a:off x="264097" y="4497772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7050" tIns="38525" rIns="77050" bIns="38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1" dirty="0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2</a:t>
            </a:r>
            <a:endParaRPr sz="831" dirty="0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72AD15-C62C-D170-F1EE-10B9E7CAE04E}"/>
              </a:ext>
            </a:extLst>
          </p:cNvPr>
          <p:cNvSpPr/>
          <p:nvPr/>
        </p:nvSpPr>
        <p:spPr>
          <a:xfrm>
            <a:off x="614071" y="3122629"/>
            <a:ext cx="3480851" cy="8450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114BA9-EBA1-C041-6ED1-601919BEBA2E}"/>
              </a:ext>
            </a:extLst>
          </p:cNvPr>
          <p:cNvSpPr/>
          <p:nvPr/>
        </p:nvSpPr>
        <p:spPr>
          <a:xfrm>
            <a:off x="470071" y="4356720"/>
            <a:ext cx="7566426" cy="4261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112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46D692F-A82C-6C27-BD6A-B242D65C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96" y="1118600"/>
            <a:ext cx="7654469" cy="4191733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73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40" y="93456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DC7E1-11B9-CC9A-32F5-066FCC9ADD92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</a:t>
            </a:r>
            <a:r>
              <a:rPr lang="en-US" altLang="ko-KR" dirty="0"/>
              <a:t>Main Page &gt; Profile Icon &gt; Verification &amp; Badging &gt; Details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C5352C-E036-5225-7539-7CD1322B473F}"/>
              </a:ext>
            </a:extLst>
          </p:cNvPr>
          <p:cNvSpPr txBox="1"/>
          <p:nvPr/>
        </p:nvSpPr>
        <p:spPr>
          <a:xfrm>
            <a:off x="9134376" y="908050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[PENDING ARRPOVAL] </a:t>
            </a:r>
            <a:r>
              <a:rPr lang="ko-KR" altLang="en-US" sz="900" dirty="0"/>
              <a:t>은 인증 신청을 위한 조건을 완료하여 </a:t>
            </a:r>
            <a:r>
              <a:rPr lang="en-US" altLang="ko-KR" sz="900" dirty="0"/>
              <a:t>[SUBMIT] </a:t>
            </a:r>
            <a:r>
              <a:rPr lang="ko-KR" altLang="en-US" sz="900" dirty="0"/>
              <a:t>버튼을 눌러 신청 상태일때 보이게 됩니다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관리자가 승인이나 거절하는 경우 다음 상태로 전환되어 내용을 확인 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Google Shape;341;p17">
            <a:extLst>
              <a:ext uri="{FF2B5EF4-FFF2-40B4-BE49-F238E27FC236}">
                <a16:creationId xmlns:a16="http://schemas.microsoft.com/office/drawing/2014/main" id="{EA78357D-C96F-DA89-D67E-C895D74BCB86}"/>
              </a:ext>
            </a:extLst>
          </p:cNvPr>
          <p:cNvSpPr/>
          <p:nvPr/>
        </p:nvSpPr>
        <p:spPr>
          <a:xfrm>
            <a:off x="374501" y="335455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7050" tIns="38525" rIns="77050" bIns="38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31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72AD15-C62C-D170-F1EE-10B9E7CAE04E}"/>
              </a:ext>
            </a:extLst>
          </p:cNvPr>
          <p:cNvSpPr/>
          <p:nvPr/>
        </p:nvSpPr>
        <p:spPr>
          <a:xfrm>
            <a:off x="648148" y="3244273"/>
            <a:ext cx="3480851" cy="364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07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3C4EF4-EBC2-AE62-595A-A6592220B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01" y="1139903"/>
            <a:ext cx="7758280" cy="4208740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74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40" y="93456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DC7E1-11B9-CC9A-32F5-066FCC9ADD92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</a:t>
            </a:r>
            <a:r>
              <a:rPr lang="en-US" altLang="ko-KR" dirty="0"/>
              <a:t>Main Page &gt; Profile Icon &gt; Verification &amp; Badging &gt; Details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C5352C-E036-5225-7539-7CD1322B473F}"/>
              </a:ext>
            </a:extLst>
          </p:cNvPr>
          <p:cNvSpPr txBox="1"/>
          <p:nvPr/>
        </p:nvSpPr>
        <p:spPr>
          <a:xfrm>
            <a:off x="9134376" y="908050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[COMPLETE] </a:t>
            </a:r>
            <a:r>
              <a:rPr lang="ko-KR" altLang="en-US" sz="900" dirty="0"/>
              <a:t>은 인증 신청</a:t>
            </a:r>
            <a:r>
              <a:rPr lang="en-US" altLang="ko-KR" sz="900" dirty="0"/>
              <a:t> </a:t>
            </a:r>
            <a:r>
              <a:rPr lang="ko-KR" altLang="en-US" sz="900" dirty="0"/>
              <a:t>후 관리자가 승인한 경우 인증 신청이 완료됨을 확인 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Google Shape;341;p17">
            <a:extLst>
              <a:ext uri="{FF2B5EF4-FFF2-40B4-BE49-F238E27FC236}">
                <a16:creationId xmlns:a16="http://schemas.microsoft.com/office/drawing/2014/main" id="{EA78357D-C96F-DA89-D67E-C895D74BCB86}"/>
              </a:ext>
            </a:extLst>
          </p:cNvPr>
          <p:cNvSpPr/>
          <p:nvPr/>
        </p:nvSpPr>
        <p:spPr>
          <a:xfrm>
            <a:off x="374501" y="335455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7050" tIns="38525" rIns="77050" bIns="38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31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72AD15-C62C-D170-F1EE-10B9E7CAE04E}"/>
              </a:ext>
            </a:extLst>
          </p:cNvPr>
          <p:cNvSpPr/>
          <p:nvPr/>
        </p:nvSpPr>
        <p:spPr>
          <a:xfrm>
            <a:off x="648148" y="3244273"/>
            <a:ext cx="3480851" cy="3645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6716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18295F1-E72C-8B8B-4CB5-329AE2897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65" y="1227361"/>
            <a:ext cx="7772400" cy="4542394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75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C56FE5A-035C-97CF-6E43-DD3B4CEEA55D}"/>
              </a:ext>
            </a:extLst>
          </p:cNvPr>
          <p:cNvSpPr/>
          <p:nvPr/>
        </p:nvSpPr>
        <p:spPr>
          <a:xfrm>
            <a:off x="8974940" y="93456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DDC7E1-11B9-CC9A-32F5-066FCC9ADD92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Marketplace  l </a:t>
            </a:r>
            <a:r>
              <a:rPr lang="en-US" altLang="ko-KR" dirty="0"/>
              <a:t>Main Page &gt; Profile Icon &gt; Verification &amp; Badging &gt; Details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C5352C-E036-5225-7539-7CD1322B473F}"/>
              </a:ext>
            </a:extLst>
          </p:cNvPr>
          <p:cNvSpPr txBox="1"/>
          <p:nvPr/>
        </p:nvSpPr>
        <p:spPr>
          <a:xfrm>
            <a:off x="9134376" y="908050"/>
            <a:ext cx="2722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[COMPLETE] </a:t>
            </a:r>
            <a:r>
              <a:rPr lang="ko-KR" altLang="en-US" sz="900" dirty="0"/>
              <a:t>은 인증 신청</a:t>
            </a:r>
            <a:r>
              <a:rPr lang="en-US" altLang="ko-KR" sz="900" dirty="0"/>
              <a:t> </a:t>
            </a:r>
            <a:r>
              <a:rPr lang="ko-KR" altLang="en-US" sz="900" dirty="0"/>
              <a:t>후 관리자가 승인을 거절한 경우 거절 상태와 거절 사유가 나타납니다</a:t>
            </a:r>
            <a:r>
              <a:rPr lang="en-US" altLang="ko-KR" sz="900" dirty="0"/>
              <a:t>.</a:t>
            </a:r>
            <a:r>
              <a:rPr lang="ko-KR" altLang="en-US" sz="900" dirty="0"/>
              <a:t> 다시 인증을 신청하기 위해서는 </a:t>
            </a:r>
            <a:r>
              <a:rPr lang="en-US" altLang="ko-KR" sz="900" dirty="0"/>
              <a:t>24</a:t>
            </a:r>
            <a:r>
              <a:rPr lang="ko-KR" altLang="en-US" sz="900" dirty="0"/>
              <a:t>시간이 지나야 가능합니다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" name="Google Shape;341;p17">
            <a:extLst>
              <a:ext uri="{FF2B5EF4-FFF2-40B4-BE49-F238E27FC236}">
                <a16:creationId xmlns:a16="http://schemas.microsoft.com/office/drawing/2014/main" id="{EA78357D-C96F-DA89-D67E-C895D74BCB86}"/>
              </a:ext>
            </a:extLst>
          </p:cNvPr>
          <p:cNvSpPr/>
          <p:nvPr/>
        </p:nvSpPr>
        <p:spPr>
          <a:xfrm>
            <a:off x="374501" y="3354558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77050" tIns="38525" rIns="77050" bIns="385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1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1</a:t>
            </a:r>
            <a:endParaRPr sz="831"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  <a:sym typeface="Malgun Gothic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72AD15-C62C-D170-F1EE-10B9E7CAE04E}"/>
              </a:ext>
            </a:extLst>
          </p:cNvPr>
          <p:cNvSpPr/>
          <p:nvPr/>
        </p:nvSpPr>
        <p:spPr>
          <a:xfrm>
            <a:off x="648148" y="3244273"/>
            <a:ext cx="3480851" cy="826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406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FACA-1943-FE42-2DDD-4E5D64656044}"/>
              </a:ext>
            </a:extLst>
          </p:cNvPr>
          <p:cNvSpPr txBox="1"/>
          <p:nvPr/>
        </p:nvSpPr>
        <p:spPr>
          <a:xfrm>
            <a:off x="599154" y="638645"/>
            <a:ext cx="653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나눔스퀘어" panose="020B0600000101010101"/>
              </a:rPr>
              <a:t>Table of Contents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F81705-676F-B09C-CFF4-2ED0A7368462}"/>
              </a:ext>
            </a:extLst>
          </p:cNvPr>
          <p:cNvSpPr txBox="1"/>
          <p:nvPr/>
        </p:nvSpPr>
        <p:spPr>
          <a:xfrm>
            <a:off x="619250" y="2020024"/>
            <a:ext cx="3118418" cy="3279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1. MetaMask 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2</a:t>
            </a: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. Log in / out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3. Profile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Setting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4. Main Page description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5. Marketplace</a:t>
            </a:r>
            <a:b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</a:b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6.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Buy Item</a:t>
            </a:r>
          </a:p>
          <a:p>
            <a:pPr>
              <a:lnSpc>
                <a:spcPct val="150000"/>
              </a:lnSpc>
            </a:pPr>
            <a:r>
              <a:rPr lang="en-US" altLang="ko-KR" sz="20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7. Sell Item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1F81D-5E68-5041-62A1-5FD4CD595D7E}"/>
              </a:ext>
            </a:extLst>
          </p:cNvPr>
          <p:cNvSpPr txBox="1"/>
          <p:nvPr/>
        </p:nvSpPr>
        <p:spPr>
          <a:xfrm>
            <a:off x="6395577" y="2020024"/>
            <a:ext cx="4507003" cy="4187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8. Accept offer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9. Setting for Mint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10. Mint (User)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11. Transfer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12. Profile (Collected) 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13. Mint (Admin)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14. Reveal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</a:rPr>
              <a:t>15. Verification &amp; Badging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나눔스퀘어"/>
              </a:rPr>
              <a:t>16. Verification &amp; Badging (Admin)</a:t>
            </a:r>
          </a:p>
        </p:txBody>
      </p:sp>
    </p:spTree>
    <p:extLst>
      <p:ext uri="{BB962C8B-B14F-4D97-AF65-F5344CB8AC3E}">
        <p14:creationId xmlns:p14="http://schemas.microsoft.com/office/powerpoint/2010/main" val="24735312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B88EC7-0AFC-345A-1332-391D5209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5" y="1047750"/>
            <a:ext cx="8423993" cy="3950234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27FA95DC-1D13-A861-2EA9-B9F2A3711888}"/>
              </a:ext>
            </a:extLst>
          </p:cNvPr>
          <p:cNvSpPr/>
          <p:nvPr/>
        </p:nvSpPr>
        <p:spPr>
          <a:xfrm>
            <a:off x="1320304" y="335679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FC604E-31BC-97CD-DCB6-5E76275C8EE4}"/>
              </a:ext>
            </a:extLst>
          </p:cNvPr>
          <p:cNvSpPr/>
          <p:nvPr/>
        </p:nvSpPr>
        <p:spPr>
          <a:xfrm>
            <a:off x="2921923" y="1667565"/>
            <a:ext cx="5661638" cy="15688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1633CC-2A1E-F39E-500D-F1C8AACCD3B4}"/>
              </a:ext>
            </a:extLst>
          </p:cNvPr>
          <p:cNvSpPr/>
          <p:nvPr/>
        </p:nvSpPr>
        <p:spPr>
          <a:xfrm>
            <a:off x="2706809" y="187194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76F7C6B-914B-A09C-143A-BA66CC4CD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0" y="1047750"/>
            <a:ext cx="1089175" cy="395023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3AEA8D-1EFB-D5D7-D809-427E733DE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97" y="1733592"/>
            <a:ext cx="841477" cy="13309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77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14D49-049D-33AF-5A93-6A924629A94E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(Admin)  l  </a:t>
            </a:r>
            <a:r>
              <a:rPr lang="en-US" altLang="ko-KR" dirty="0" err="1"/>
              <a:t>Admin.the</a:t>
            </a:r>
            <a:r>
              <a:rPr lang="en-US" altLang="ko-KR" dirty="0"/>
              <a:t>-market &gt; Application details &gt; User authentication badge application details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AE6479-4A72-E6AE-C401-7123A68C5A6F}"/>
              </a:ext>
            </a:extLst>
          </p:cNvPr>
          <p:cNvSpPr txBox="1"/>
          <p:nvPr/>
        </p:nvSpPr>
        <p:spPr>
          <a:xfrm>
            <a:off x="9134375" y="1021234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[APPLICATION DETAILS] </a:t>
            </a:r>
            <a:r>
              <a:rPr lang="ko-KR" altLang="en-US" sz="900" dirty="0"/>
              <a:t>버튼을 클릭 시 </a:t>
            </a:r>
            <a:r>
              <a:rPr lang="en-US" altLang="ko-KR" sz="900" dirty="0"/>
              <a:t>User authentication badge application details </a:t>
            </a:r>
            <a:r>
              <a:rPr lang="ko-KR" altLang="en-US" sz="900" dirty="0"/>
              <a:t>화면으로 이동하며</a:t>
            </a:r>
            <a:r>
              <a:rPr lang="en-US" altLang="ko-KR" sz="900" dirty="0"/>
              <a:t>, </a:t>
            </a:r>
            <a:r>
              <a:rPr lang="ko-KR" altLang="en-US" sz="900" dirty="0"/>
              <a:t>인증 신청 내역을 확인할 수 있습니다</a:t>
            </a:r>
            <a:r>
              <a:rPr lang="en-US" altLang="ko-KR" sz="900" dirty="0"/>
              <a:t>.</a:t>
            </a:r>
            <a:r>
              <a:rPr lang="ko-KR" altLang="en-US" sz="900" dirty="0"/>
              <a:t> </a:t>
            </a:r>
            <a:r>
              <a:rPr lang="en-US" altLang="ko-KR" sz="900" dirty="0"/>
              <a:t>APPROVE </a:t>
            </a:r>
            <a:r>
              <a:rPr lang="ko-KR" altLang="en-US" sz="900" dirty="0"/>
              <a:t>나 </a:t>
            </a:r>
            <a:r>
              <a:rPr lang="en-US" altLang="ko-KR" sz="900" dirty="0"/>
              <a:t>REJECT</a:t>
            </a:r>
            <a:r>
              <a:rPr lang="ko-KR" altLang="en-US" sz="900" dirty="0"/>
              <a:t>과 같은 승인 처리를 할 수 있고 </a:t>
            </a:r>
            <a:r>
              <a:rPr lang="en-US" altLang="ko-KR" sz="900" dirty="0"/>
              <a:t>detail List</a:t>
            </a:r>
            <a:r>
              <a:rPr lang="ko-KR" altLang="en-US" sz="900" dirty="0"/>
              <a:t>의 항목을 선택하면 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21F851-A6BB-83E5-CD71-FAB1D9E518F3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B9EB35-DE41-CB54-3836-DBCAC696E216}"/>
              </a:ext>
            </a:extLst>
          </p:cNvPr>
          <p:cNvSpPr txBox="1"/>
          <p:nvPr/>
        </p:nvSpPr>
        <p:spPr>
          <a:xfrm>
            <a:off x="9134375" y="4952606"/>
            <a:ext cx="272266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[IMAGE, VIDEO, AUDIO, OR 3D MODEL] </a:t>
            </a:r>
            <a:r>
              <a:rPr lang="ko-KR" altLang="en-US" sz="900"/>
              <a:t>사용자가 생성할 </a:t>
            </a:r>
            <a:r>
              <a:rPr lang="en-US" altLang="ko-KR" sz="900"/>
              <a:t>NFT </a:t>
            </a:r>
            <a:r>
              <a:rPr lang="ko-KR" altLang="en-US" sz="900"/>
              <a:t>아이템의 이미지</a:t>
            </a:r>
            <a:r>
              <a:rPr lang="en-US" altLang="ko-KR" sz="900"/>
              <a:t>(JPG, PNG, GIF, SVG, MP4, WAV)</a:t>
            </a:r>
            <a:r>
              <a:rPr lang="ko-KR" altLang="en-US" sz="900"/>
              <a:t>를 등록할 수 있으며</a:t>
            </a:r>
            <a:r>
              <a:rPr lang="en-US" altLang="ko-KR" sz="900"/>
              <a:t>, </a:t>
            </a:r>
            <a:r>
              <a:rPr lang="ko-KR" altLang="en-US" sz="900"/>
              <a:t>파일의 용량은 </a:t>
            </a:r>
            <a:r>
              <a:rPr lang="en-US" altLang="ko-KR" sz="900"/>
              <a:t>100MB</a:t>
            </a:r>
            <a:r>
              <a:rPr lang="ko-KR" altLang="en-US" sz="900"/>
              <a:t>까지 업로드 가능합니다</a:t>
            </a:r>
            <a:r>
              <a:rPr lang="en-US" altLang="ko-KR" sz="900"/>
              <a:t>. </a:t>
            </a:r>
            <a:r>
              <a:rPr lang="ko-KR" altLang="en-US" sz="900"/>
              <a:t>다만</a:t>
            </a:r>
            <a:r>
              <a:rPr lang="en-US" altLang="ko-KR" sz="900"/>
              <a:t>, CATEGORY</a:t>
            </a:r>
            <a:r>
              <a:rPr lang="ko-KR" altLang="en-US" sz="900"/>
              <a:t>항목에서 </a:t>
            </a:r>
            <a:r>
              <a:rPr lang="en-US" altLang="ko-KR" sz="900"/>
              <a:t>HAKUTO.HALF</a:t>
            </a:r>
            <a:r>
              <a:rPr lang="ko-KR" altLang="en-US" sz="900"/>
              <a:t>를 선택할 경우 이미지가 디폴트이므로 해당 기능은 노출되지 않습니다</a:t>
            </a:r>
            <a:r>
              <a:rPr lang="en-US" altLang="ko-KR" sz="900"/>
              <a:t>. 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0A7442-EBD6-BA44-89B0-0ABE4E454D7D}"/>
              </a:ext>
            </a:extLst>
          </p:cNvPr>
          <p:cNvSpPr/>
          <p:nvPr/>
        </p:nvSpPr>
        <p:spPr>
          <a:xfrm>
            <a:off x="8974939" y="501147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B00959-6051-DF7D-62FF-473CD305838D}"/>
              </a:ext>
            </a:extLst>
          </p:cNvPr>
          <p:cNvSpPr txBox="1"/>
          <p:nvPr/>
        </p:nvSpPr>
        <p:spPr>
          <a:xfrm>
            <a:off x="9134375" y="2786511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[CATEGORY]</a:t>
            </a:r>
            <a:r>
              <a:rPr lang="ko-KR" altLang="en-US" sz="900"/>
              <a:t> 민팅하려는 </a:t>
            </a:r>
            <a:r>
              <a:rPr lang="en-US" altLang="ko-KR" sz="900"/>
              <a:t>Collection</a:t>
            </a:r>
            <a:r>
              <a:rPr lang="ko-KR" altLang="en-US" sz="900"/>
              <a:t>의 카테고리를 설정합니다</a:t>
            </a:r>
            <a:r>
              <a:rPr lang="en-US" altLang="ko-KR" sz="900"/>
              <a:t>. </a:t>
            </a:r>
            <a:endParaRPr lang="en-US" altLang="ko-KR" sz="9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8CF217C-6ECD-1E4E-4DB6-E732393E6599}"/>
              </a:ext>
            </a:extLst>
          </p:cNvPr>
          <p:cNvSpPr/>
          <p:nvPr/>
        </p:nvSpPr>
        <p:spPr>
          <a:xfrm>
            <a:off x="8974939" y="281302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FCE77F9-ADA7-381E-A565-693EE472A3A8}"/>
              </a:ext>
            </a:extLst>
          </p:cNvPr>
          <p:cNvSpPr/>
          <p:nvPr/>
        </p:nvSpPr>
        <p:spPr>
          <a:xfrm>
            <a:off x="8974939" y="176510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852600-C196-53AA-4723-853FBA1FBD5B}"/>
              </a:ext>
            </a:extLst>
          </p:cNvPr>
          <p:cNvSpPr txBox="1"/>
          <p:nvPr/>
        </p:nvSpPr>
        <p:spPr>
          <a:xfrm>
            <a:off x="9129333" y="1995200"/>
            <a:ext cx="2722662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/>
              <a:t>※ Create New Item</a:t>
            </a:r>
            <a:r>
              <a:rPr lang="ko-KR" altLang="en-US" sz="900"/>
              <a:t>은 각각의 아이템에 따른 특정 지갑주소에서만 </a:t>
            </a:r>
            <a:r>
              <a:rPr lang="en-US" altLang="ko-KR" sz="900"/>
              <a:t>NFT </a:t>
            </a:r>
            <a:r>
              <a:rPr lang="ko-KR" altLang="en-US" sz="900"/>
              <a:t>발행이 가능합니다</a:t>
            </a:r>
            <a:r>
              <a:rPr lang="en-US" altLang="ko-KR" sz="900"/>
              <a:t>. </a:t>
            </a:r>
            <a:r>
              <a:rPr lang="ko-KR" altLang="en-US" sz="900"/>
              <a:t>아래에 해당하는 주소를 확인 후 로그인하십시오</a:t>
            </a:r>
            <a:r>
              <a:rPr lang="en-US" altLang="ko-KR" sz="90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D291E-B833-A7F4-BBBD-665800A1A02E}"/>
              </a:ext>
            </a:extLst>
          </p:cNvPr>
          <p:cNvSpPr txBox="1"/>
          <p:nvPr/>
        </p:nvSpPr>
        <p:spPr>
          <a:xfrm>
            <a:off x="9134375" y="1714555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[Create</a:t>
            </a:r>
            <a:r>
              <a:rPr lang="ko-KR" altLang="en-US" sz="900"/>
              <a:t> </a:t>
            </a:r>
            <a:r>
              <a:rPr lang="en-US" altLang="ko-KR" sz="900"/>
              <a:t>New</a:t>
            </a:r>
            <a:r>
              <a:rPr lang="ko-KR" altLang="en-US" sz="900"/>
              <a:t> </a:t>
            </a:r>
            <a:r>
              <a:rPr lang="en-US" altLang="ko-KR" sz="900"/>
              <a:t>Item]</a:t>
            </a:r>
            <a:endParaRPr lang="en-US" altLang="ko-KR" sz="9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7A2D1-52AE-E127-90A8-B52A880E8DB2}"/>
              </a:ext>
            </a:extLst>
          </p:cNvPr>
          <p:cNvSpPr txBox="1"/>
          <p:nvPr/>
        </p:nvSpPr>
        <p:spPr>
          <a:xfrm>
            <a:off x="9124291" y="3236417"/>
            <a:ext cx="2722662" cy="1615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/>
              <a:t>[</a:t>
            </a:r>
            <a:r>
              <a:rPr lang="en-US" altLang="ja-JP" sz="900" b="1"/>
              <a:t>C</a:t>
            </a:r>
            <a:r>
              <a:rPr lang="en-US" altLang="ko-KR" sz="900" b="1"/>
              <a:t>ategory]</a:t>
            </a:r>
          </a:p>
          <a:p>
            <a:endParaRPr lang="en-US" altLang="ko-KR" sz="900" b="1"/>
          </a:p>
          <a:p>
            <a:r>
              <a:rPr lang="en-US" altLang="ko-KR" sz="900"/>
              <a:t>METAVERSE &gt; LAND</a:t>
            </a:r>
          </a:p>
          <a:p>
            <a:r>
              <a:rPr lang="en-US" altLang="ko-KR" sz="900"/>
              <a:t>METAVERSE &gt; BUILDING</a:t>
            </a:r>
          </a:p>
          <a:p>
            <a:r>
              <a:rPr lang="en-US" altLang="ko-KR" sz="900"/>
              <a:t>METAVERSE &gt; AVATAR</a:t>
            </a:r>
          </a:p>
          <a:p>
            <a:r>
              <a:rPr lang="en-US" altLang="ko-KR" sz="900"/>
              <a:t>METAVERSE &gt; ASSETS</a:t>
            </a:r>
          </a:p>
          <a:p>
            <a:endParaRPr lang="en-US" altLang="ko-KR" sz="900"/>
          </a:p>
          <a:p>
            <a:r>
              <a:rPr lang="en-US" altLang="ko-KR" sz="900"/>
              <a:t>STAKABLENFTS &gt; HAKUTO.NFT</a:t>
            </a:r>
          </a:p>
          <a:p>
            <a:r>
              <a:rPr lang="en-US" altLang="ko-KR" sz="900"/>
              <a:t>STAKABLENFTS &gt; HAKUTO.</a:t>
            </a:r>
            <a:r>
              <a:rPr lang="en-US" altLang="ja-JP" sz="900"/>
              <a:t>HALF</a:t>
            </a:r>
            <a:endParaRPr lang="en-US" altLang="ko-KR" sz="900"/>
          </a:p>
          <a:p>
            <a:r>
              <a:rPr lang="en-US" altLang="ko-KR" sz="900"/>
              <a:t>STAKABLENFTS &gt; PUSA.NFT</a:t>
            </a:r>
            <a:r>
              <a:rPr lang="ko-KR" altLang="en-US" sz="900"/>
              <a:t> </a:t>
            </a:r>
            <a:endParaRPr lang="en-US" altLang="ko-KR" sz="900"/>
          </a:p>
          <a:p>
            <a:r>
              <a:rPr lang="en-US" altLang="ko-KR" sz="900"/>
              <a:t>STAKABLENFTS &gt; </a:t>
            </a:r>
            <a:r>
              <a:rPr lang="en-US" altLang="ja-JP" sz="900"/>
              <a:t>LGDT</a:t>
            </a:r>
            <a:r>
              <a:rPr lang="en-US" altLang="ko-KR" sz="900"/>
              <a:t>.NFT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3BC602-3B25-C521-3C4A-6BCD96FB2F36}"/>
              </a:ext>
            </a:extLst>
          </p:cNvPr>
          <p:cNvSpPr/>
          <p:nvPr/>
        </p:nvSpPr>
        <p:spPr>
          <a:xfrm>
            <a:off x="159475" y="3324428"/>
            <a:ext cx="1057958" cy="2241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4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85159D4-7404-48A9-5196-69C36A954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26" y="1047750"/>
            <a:ext cx="8475160" cy="46805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7FC604E-31BC-97CD-DCB6-5E76275C8EE4}"/>
              </a:ext>
            </a:extLst>
          </p:cNvPr>
          <p:cNvSpPr/>
          <p:nvPr/>
        </p:nvSpPr>
        <p:spPr>
          <a:xfrm>
            <a:off x="2031125" y="2229145"/>
            <a:ext cx="6511146" cy="501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41633CC-2A1E-F39E-500D-F1C8AACCD3B4}"/>
              </a:ext>
            </a:extLst>
          </p:cNvPr>
          <p:cNvSpPr/>
          <p:nvPr/>
        </p:nvSpPr>
        <p:spPr>
          <a:xfrm>
            <a:off x="1799297" y="216974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78</a:t>
            </a:fld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91E6C-CB88-4401-1A41-164B64B7FD4C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14D49-049D-33AF-5A93-6A924629A94E}"/>
              </a:ext>
            </a:extLst>
          </p:cNvPr>
          <p:cNvSpPr txBox="1"/>
          <p:nvPr/>
        </p:nvSpPr>
        <p:spPr>
          <a:xfrm>
            <a:off x="334962" y="284686"/>
            <a:ext cx="1152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(Admin)  l  </a:t>
            </a:r>
            <a:r>
              <a:rPr lang="en-US" altLang="ko-KR" dirty="0" err="1"/>
              <a:t>Admin.the</a:t>
            </a:r>
            <a:r>
              <a:rPr lang="en-US" altLang="ko-KR" dirty="0"/>
              <a:t>-market &gt; Application details &gt; User authentication badge application details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Item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AE6479-4A72-E6AE-C401-7123A68C5A6F}"/>
              </a:ext>
            </a:extLst>
          </p:cNvPr>
          <p:cNvSpPr txBox="1"/>
          <p:nvPr/>
        </p:nvSpPr>
        <p:spPr>
          <a:xfrm>
            <a:off x="9134375" y="1021234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[Certification application details for number #]</a:t>
            </a:r>
            <a:r>
              <a:rPr lang="ko-KR" altLang="en-US" sz="900" dirty="0"/>
              <a:t>는 인증 신청 리스트에서 특정 아이템을 선택하여 상세 데이터를 추가로 기입하기 위해 사용합니다</a:t>
            </a:r>
            <a:r>
              <a:rPr lang="en-US" altLang="ko-KR" sz="900" dirty="0"/>
              <a:t>.</a:t>
            </a:r>
            <a:r>
              <a:rPr lang="ko-KR" altLang="en-US" sz="900" dirty="0"/>
              <a:t> 아무런 변경 사항이 없다면 </a:t>
            </a:r>
            <a:r>
              <a:rPr lang="en-US" altLang="ko-KR" sz="900" dirty="0"/>
              <a:t>[BACK]</a:t>
            </a:r>
            <a:r>
              <a:rPr lang="ko-KR" altLang="en-US" sz="900" dirty="0"/>
              <a:t>버튼을 눌러 이전 페이지로 이동할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721F851-A6BB-83E5-CD71-FAB1D9E518F3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B9EB35-DE41-CB54-3836-DBCAC696E216}"/>
              </a:ext>
            </a:extLst>
          </p:cNvPr>
          <p:cNvSpPr txBox="1"/>
          <p:nvPr/>
        </p:nvSpPr>
        <p:spPr>
          <a:xfrm>
            <a:off x="9124291" y="354671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[REASON]</a:t>
            </a:r>
            <a:r>
              <a:rPr lang="ko-KR" altLang="en-US" sz="900" dirty="0"/>
              <a:t>은 인증 처리 시 승인이나 거절 사유를 기입할 때 사용할 수 있습니다</a:t>
            </a:r>
            <a:r>
              <a:rPr lang="en-US" altLang="ko-KR" sz="900" dirty="0"/>
              <a:t>. 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30A7442-EBD6-BA44-89B0-0ABE4E454D7D}"/>
              </a:ext>
            </a:extLst>
          </p:cNvPr>
          <p:cNvSpPr/>
          <p:nvPr/>
        </p:nvSpPr>
        <p:spPr>
          <a:xfrm>
            <a:off x="8964855" y="360557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B00959-6051-DF7D-62FF-473CD305838D}"/>
              </a:ext>
            </a:extLst>
          </p:cNvPr>
          <p:cNvSpPr txBox="1"/>
          <p:nvPr/>
        </p:nvSpPr>
        <p:spPr>
          <a:xfrm>
            <a:off x="9134375" y="2063506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[STATUS]</a:t>
            </a:r>
            <a:r>
              <a:rPr lang="ko-KR" altLang="en-US" sz="900" dirty="0"/>
              <a:t> 인증 신청 상태 값을 설정합니다</a:t>
            </a:r>
            <a:r>
              <a:rPr lang="en-US" altLang="ko-KR" sz="900" dirty="0"/>
              <a:t>. 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8CF217C-6ECD-1E4E-4DB6-E732393E6599}"/>
              </a:ext>
            </a:extLst>
          </p:cNvPr>
          <p:cNvSpPr/>
          <p:nvPr/>
        </p:nvSpPr>
        <p:spPr>
          <a:xfrm>
            <a:off x="8974939" y="209002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47A2D1-52AE-E127-90A8-B52A880E8DB2}"/>
              </a:ext>
            </a:extLst>
          </p:cNvPr>
          <p:cNvSpPr txBox="1"/>
          <p:nvPr/>
        </p:nvSpPr>
        <p:spPr>
          <a:xfrm>
            <a:off x="9124291" y="2513412"/>
            <a:ext cx="272266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[STATUS]</a:t>
            </a:r>
          </a:p>
          <a:p>
            <a:endParaRPr lang="en-US" altLang="ko-KR" sz="900" b="1" dirty="0"/>
          </a:p>
          <a:p>
            <a:r>
              <a:rPr lang="en-US" altLang="ko-KR" sz="900" dirty="0"/>
              <a:t>approval</a:t>
            </a:r>
          </a:p>
          <a:p>
            <a:r>
              <a:rPr lang="en-US" altLang="ko-KR" sz="900" dirty="0"/>
              <a:t>refusal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961D264-CAA6-C664-CA7C-C42D53CC6CD7}"/>
              </a:ext>
            </a:extLst>
          </p:cNvPr>
          <p:cNvSpPr/>
          <p:nvPr/>
        </p:nvSpPr>
        <p:spPr>
          <a:xfrm>
            <a:off x="1804213" y="133393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4224FF0-E809-7747-3935-58715921AABF}"/>
              </a:ext>
            </a:extLst>
          </p:cNvPr>
          <p:cNvSpPr/>
          <p:nvPr/>
        </p:nvSpPr>
        <p:spPr>
          <a:xfrm>
            <a:off x="1798460" y="284161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539E96-342E-77CE-0F81-8C0B694D2D24}"/>
              </a:ext>
            </a:extLst>
          </p:cNvPr>
          <p:cNvSpPr/>
          <p:nvPr/>
        </p:nvSpPr>
        <p:spPr>
          <a:xfrm>
            <a:off x="2025271" y="2758026"/>
            <a:ext cx="6511146" cy="5010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0EA0794-3C59-1C6E-0AAF-DD836B18B14D}"/>
              </a:ext>
            </a:extLst>
          </p:cNvPr>
          <p:cNvSpPr/>
          <p:nvPr/>
        </p:nvSpPr>
        <p:spPr>
          <a:xfrm>
            <a:off x="7845153" y="383189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B9974-D347-00D0-D05E-2154E0DFDA60}"/>
              </a:ext>
            </a:extLst>
          </p:cNvPr>
          <p:cNvSpPr txBox="1"/>
          <p:nvPr/>
        </p:nvSpPr>
        <p:spPr>
          <a:xfrm>
            <a:off x="9124291" y="4359399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[SAVE]</a:t>
            </a:r>
            <a:r>
              <a:rPr lang="ko-KR" altLang="en-US" sz="900" dirty="0"/>
              <a:t> </a:t>
            </a:r>
            <a:r>
              <a:rPr lang="ko-KR" altLang="en-US" sz="900" dirty="0" err="1"/>
              <a:t>를</a:t>
            </a:r>
            <a:r>
              <a:rPr lang="ko-KR" altLang="en-US" sz="900" dirty="0"/>
              <a:t> 통해 인증 처리 상태 값을 변경하고 승인이나 거절 사유를 기입 한 후 저장할 수 있습니다</a:t>
            </a:r>
            <a:r>
              <a:rPr lang="en-US" altLang="ko-KR" sz="900" dirty="0"/>
              <a:t>.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1FA9A6F-C0AB-AA4D-BA57-F2F7A6263F3E}"/>
              </a:ext>
            </a:extLst>
          </p:cNvPr>
          <p:cNvSpPr/>
          <p:nvPr/>
        </p:nvSpPr>
        <p:spPr>
          <a:xfrm>
            <a:off x="8964855" y="441826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706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37A3E0-1A18-8D5A-466F-6B562AEF63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A7C068-9E37-096C-9B3E-9B7BBA9A64F2}"/>
              </a:ext>
            </a:extLst>
          </p:cNvPr>
          <p:cNvSpPr txBox="1"/>
          <p:nvPr/>
        </p:nvSpPr>
        <p:spPr>
          <a:xfrm>
            <a:off x="5114164" y="2988008"/>
            <a:ext cx="1963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Thank you.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그림 4" descr="그래픽, 다채로움, 스크린샷, 원이(가) 표시된 사진&#10;&#10;자동 생성된 설명">
            <a:extLst>
              <a:ext uri="{FF2B5EF4-FFF2-40B4-BE49-F238E27FC236}">
                <a16:creationId xmlns:a16="http://schemas.microsoft.com/office/drawing/2014/main" id="{5487BFCF-C1A0-1704-B2D9-444589E47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456" y="5675088"/>
            <a:ext cx="733869" cy="756537"/>
          </a:xfrm>
          <a:prstGeom prst="rect">
            <a:avLst/>
          </a:prstGeom>
        </p:spPr>
      </p:pic>
      <p:pic>
        <p:nvPicPr>
          <p:cNvPr id="6" name="그림 5" descr="폰트, 그래픽, 그래픽 디자인, 텍스트이(가) 표시된 사진&#10;&#10;자동 생성된 설명">
            <a:extLst>
              <a:ext uri="{FF2B5EF4-FFF2-40B4-BE49-F238E27FC236}">
                <a16:creationId xmlns:a16="http://schemas.microsoft.com/office/drawing/2014/main" id="{5C36A78A-8FDE-A131-E15D-E823E0727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03" y="525517"/>
            <a:ext cx="1449851" cy="4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40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CB2A16-D08A-3CB0-3F30-6BEDE0A0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34" y="1127468"/>
            <a:ext cx="5157152" cy="2250559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8</a:t>
            </a:fld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5F017A-6AF0-E648-17E5-B48CC11D2777}"/>
              </a:ext>
            </a:extLst>
          </p:cNvPr>
          <p:cNvSpPr txBox="1"/>
          <p:nvPr/>
        </p:nvSpPr>
        <p:spPr>
          <a:xfrm>
            <a:off x="9134375" y="1021234"/>
            <a:ext cx="272266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MetaMask</a:t>
            </a:r>
            <a:r>
              <a:rPr lang="ko-KR" altLang="en-US" sz="900"/>
              <a:t>에 </a:t>
            </a:r>
            <a:r>
              <a:rPr lang="en-US" altLang="ko-KR" sz="900"/>
              <a:t>BSC Chain</a:t>
            </a:r>
            <a:r>
              <a:rPr lang="ko-KR" altLang="en-US" sz="900"/>
              <a:t>이 자동적으로 추가되지 않을 경우 다음과 같이 수동으로 추가할 수 있습니다</a:t>
            </a:r>
            <a:r>
              <a:rPr lang="en-US" altLang="ko-KR" sz="900"/>
              <a:t>. MetaMask</a:t>
            </a:r>
            <a:r>
              <a:rPr lang="ko-KR" altLang="en-US" sz="900"/>
              <a:t>를 실행 후 좌측의 </a:t>
            </a:r>
            <a:r>
              <a:rPr lang="en-US" altLang="ko-KR" sz="900"/>
              <a:t>[</a:t>
            </a:r>
            <a:r>
              <a:rPr lang="en-US" altLang="ko-KR" sz="900" dirty="0"/>
              <a:t>Ethereum </a:t>
            </a:r>
            <a:r>
              <a:rPr lang="en-US" altLang="ko-KR" sz="900" err="1"/>
              <a:t>Mainnet</a:t>
            </a:r>
            <a:r>
              <a:rPr lang="en-US" altLang="ko-KR" sz="900"/>
              <a:t>] </a:t>
            </a:r>
            <a:r>
              <a:rPr lang="ko-KR" altLang="en-US" sz="900"/>
              <a:t>메뉴를 </a:t>
            </a:r>
            <a:r>
              <a:rPr lang="ko-KR" altLang="en-US" sz="900" dirty="0"/>
              <a:t>클릭하여 </a:t>
            </a:r>
            <a:r>
              <a:rPr lang="en-US" altLang="ko-KR" sz="900" dirty="0" err="1"/>
              <a:t>Metamask</a:t>
            </a:r>
            <a:r>
              <a:rPr lang="ko-KR" altLang="en-US" sz="900"/>
              <a:t>의 </a:t>
            </a:r>
            <a:r>
              <a:rPr lang="en-US" altLang="ko-KR" sz="900"/>
              <a:t>[Select a network] </a:t>
            </a:r>
            <a:r>
              <a:rPr lang="ko-KR" altLang="en-US" sz="900" dirty="0"/>
              <a:t>설정에 들어갑니다</a:t>
            </a:r>
            <a:r>
              <a:rPr lang="en-US" altLang="ko-KR" sz="900" dirty="0"/>
              <a:t>.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9C62F4E-33B3-56B8-0AC1-428AD030A666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1277FC-C287-3560-3966-64207CFDE219}"/>
              </a:ext>
            </a:extLst>
          </p:cNvPr>
          <p:cNvSpPr txBox="1"/>
          <p:nvPr/>
        </p:nvSpPr>
        <p:spPr>
          <a:xfrm>
            <a:off x="9134375" y="1896974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[Add network]</a:t>
            </a:r>
            <a:r>
              <a:rPr lang="ko-KR" altLang="en-US" sz="900" dirty="0"/>
              <a:t>를 클릭하여 새로운 </a:t>
            </a:r>
            <a:r>
              <a:rPr lang="en-US" altLang="ko-KR" sz="900" dirty="0"/>
              <a:t>network </a:t>
            </a:r>
            <a:r>
              <a:rPr lang="ko-KR" altLang="en-US" sz="900" dirty="0"/>
              <a:t>추가 페이지로 이동합니다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32F0E17-8018-016F-B732-24F1E2B38A06}"/>
              </a:ext>
            </a:extLst>
          </p:cNvPr>
          <p:cNvSpPr/>
          <p:nvPr/>
        </p:nvSpPr>
        <p:spPr>
          <a:xfrm>
            <a:off x="8974939" y="192349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7D2914-DEB6-793C-9D75-75B21303C042}"/>
              </a:ext>
            </a:extLst>
          </p:cNvPr>
          <p:cNvSpPr txBox="1"/>
          <p:nvPr/>
        </p:nvSpPr>
        <p:spPr>
          <a:xfrm>
            <a:off x="9134375" y="2376035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[Add a network manually]</a:t>
            </a:r>
            <a:r>
              <a:rPr lang="ko-KR" altLang="en-US" sz="900" dirty="0"/>
              <a:t>를 클릭하여 새 </a:t>
            </a:r>
            <a:r>
              <a:rPr lang="en-US" altLang="ko-KR" sz="900" dirty="0"/>
              <a:t>network </a:t>
            </a:r>
            <a:r>
              <a:rPr lang="ko-KR" altLang="en-US" sz="900" dirty="0"/>
              <a:t>추가 페이지로 이동합니다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ADEF742-E36B-89FE-F0A0-E07EF7F9DD26}"/>
              </a:ext>
            </a:extLst>
          </p:cNvPr>
          <p:cNvSpPr/>
          <p:nvPr/>
        </p:nvSpPr>
        <p:spPr>
          <a:xfrm>
            <a:off x="8974939" y="240255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5A319-5ED1-23E9-0FA6-6B2B4CC5061A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4114E4-E4F6-DD3E-4E2E-E7327A5FF76A}"/>
              </a:ext>
            </a:extLst>
          </p:cNvPr>
          <p:cNvSpPr/>
          <p:nvPr/>
        </p:nvSpPr>
        <p:spPr>
          <a:xfrm>
            <a:off x="794927" y="1545606"/>
            <a:ext cx="882983" cy="2004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FA9A56B-FC5B-07E0-68F5-F3008C73ACE4}"/>
              </a:ext>
            </a:extLst>
          </p:cNvPr>
          <p:cNvSpPr/>
          <p:nvPr/>
        </p:nvSpPr>
        <p:spPr>
          <a:xfrm>
            <a:off x="2446688" y="2542476"/>
            <a:ext cx="1655640" cy="3181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FD384BB-9EFE-E07A-FF02-12EA987343A8}"/>
              </a:ext>
            </a:extLst>
          </p:cNvPr>
          <p:cNvCxnSpPr>
            <a:cxnSpLocks/>
          </p:cNvCxnSpPr>
          <p:nvPr/>
        </p:nvCxnSpPr>
        <p:spPr>
          <a:xfrm>
            <a:off x="1695381" y="1645822"/>
            <a:ext cx="1618382" cy="896654"/>
          </a:xfrm>
          <a:prstGeom prst="bentConnector3">
            <a:avLst>
              <a:gd name="adj1" fmla="val 997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3A1F3458-4273-F992-732C-05C6B3F6E4BC}"/>
              </a:ext>
            </a:extLst>
          </p:cNvPr>
          <p:cNvSpPr/>
          <p:nvPr/>
        </p:nvSpPr>
        <p:spPr>
          <a:xfrm>
            <a:off x="502854" y="156910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0AF9315-5758-FC5A-3633-B9D1A5617C0C}"/>
              </a:ext>
            </a:extLst>
          </p:cNvPr>
          <p:cNvSpPr/>
          <p:nvPr/>
        </p:nvSpPr>
        <p:spPr>
          <a:xfrm>
            <a:off x="2249524" y="2613453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2</a:t>
            </a:r>
            <a:endParaRPr lang="ko-KR" altLang="en-US" sz="10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4C7EE5-5CDF-5EBC-61E9-DF1ECC620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87" y="3106854"/>
            <a:ext cx="4078676" cy="3336120"/>
          </a:xfrm>
          <a:prstGeom prst="rect">
            <a:avLst/>
          </a:prstGeom>
        </p:spPr>
      </p:pic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FC023870-F8DF-F174-B67F-8DF6864E4F6A}"/>
              </a:ext>
            </a:extLst>
          </p:cNvPr>
          <p:cNvCxnSpPr>
            <a:cxnSpLocks/>
            <a:endCxn id="31" idx="1"/>
          </p:cNvCxnSpPr>
          <p:nvPr/>
        </p:nvCxnSpPr>
        <p:spPr>
          <a:xfrm rot="16200000" flipH="1">
            <a:off x="2027633" y="3774415"/>
            <a:ext cx="3375462" cy="160365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8EB313-7C05-6F04-A839-ADF1F8D0DB43}"/>
              </a:ext>
            </a:extLst>
          </p:cNvPr>
          <p:cNvSpPr/>
          <p:nvPr/>
        </p:nvSpPr>
        <p:spPr>
          <a:xfrm>
            <a:off x="4517190" y="6159530"/>
            <a:ext cx="794737" cy="208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5A3A2CA6-27F0-B81C-AC8D-AFE1559D0C79}"/>
              </a:ext>
            </a:extLst>
          </p:cNvPr>
          <p:cNvSpPr/>
          <p:nvPr/>
        </p:nvSpPr>
        <p:spPr>
          <a:xfrm>
            <a:off x="5366485" y="617209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AAD1D4-4AA4-6B96-6A6C-E6EE09568F4D}"/>
              </a:ext>
            </a:extLst>
          </p:cNvPr>
          <p:cNvSpPr txBox="1"/>
          <p:nvPr/>
        </p:nvSpPr>
        <p:spPr>
          <a:xfrm>
            <a:off x="334963" y="284686"/>
            <a:ext cx="842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MetaMask Setting  l  </a:t>
            </a:r>
            <a:r>
              <a:rPr lang="en-US" altLang="ko-KR"/>
              <a:t>Main Page</a:t>
            </a:r>
            <a:r>
              <a:rPr lang="ko-KR" altLang="en-US"/>
              <a:t> </a:t>
            </a:r>
            <a:r>
              <a:rPr lang="en-US" altLang="ko-KR"/>
              <a:t>&gt; Add BSC chain to Metamask (Passive)(01)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170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15C029B-24FD-D3B2-91BD-5C56F881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92" y="899360"/>
            <a:ext cx="7382534" cy="58272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25A5A2D-E185-82B5-64DB-BFD9755B8DCC}"/>
              </a:ext>
            </a:extLst>
          </p:cNvPr>
          <p:cNvCxnSpPr>
            <a:cxnSpLocks/>
          </p:cNvCxnSpPr>
          <p:nvPr/>
        </p:nvCxnSpPr>
        <p:spPr>
          <a:xfrm>
            <a:off x="0" y="728663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93A3FD20-12B1-A6BE-6DCC-3F85B6720485}"/>
              </a:ext>
            </a:extLst>
          </p:cNvPr>
          <p:cNvSpPr txBox="1">
            <a:spLocks/>
          </p:cNvSpPr>
          <p:nvPr/>
        </p:nvSpPr>
        <p:spPr>
          <a:xfrm>
            <a:off x="5903419" y="6568218"/>
            <a:ext cx="385161" cy="1994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46DF150-4DEA-49F0-B3FF-0C0D4522E2AD}" type="slidenum">
              <a:rPr lang="ko-KR" altLang="en-US" smtClean="0"/>
              <a:pPr algn="ctr"/>
              <a:t>9</a:t>
            </a:fld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BA5A319-5ED1-23E9-0FA6-6B2B4CC5061A}"/>
              </a:ext>
            </a:extLst>
          </p:cNvPr>
          <p:cNvSpPr/>
          <p:nvPr/>
        </p:nvSpPr>
        <p:spPr>
          <a:xfrm>
            <a:off x="8714106" y="908050"/>
            <a:ext cx="45719" cy="55816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78DF25-54DE-EF14-781A-10481BD2282A}"/>
              </a:ext>
            </a:extLst>
          </p:cNvPr>
          <p:cNvSpPr/>
          <p:nvPr/>
        </p:nvSpPr>
        <p:spPr>
          <a:xfrm>
            <a:off x="2231472" y="3609523"/>
            <a:ext cx="2418710" cy="2942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9C0882D-4995-CCB6-828F-7379EF2810D8}"/>
              </a:ext>
            </a:extLst>
          </p:cNvPr>
          <p:cNvSpPr/>
          <p:nvPr/>
        </p:nvSpPr>
        <p:spPr>
          <a:xfrm>
            <a:off x="2002642" y="368140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21B31F-879E-B25B-777B-9135E2421B9E}"/>
              </a:ext>
            </a:extLst>
          </p:cNvPr>
          <p:cNvSpPr/>
          <p:nvPr/>
        </p:nvSpPr>
        <p:spPr>
          <a:xfrm>
            <a:off x="2978092" y="5766039"/>
            <a:ext cx="776358" cy="3588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5C9D481-C9DA-16F9-CCB0-31DCDF6A0F7B}"/>
              </a:ext>
            </a:extLst>
          </p:cNvPr>
          <p:cNvSpPr/>
          <p:nvPr/>
        </p:nvSpPr>
        <p:spPr>
          <a:xfrm>
            <a:off x="2002642" y="4163769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0B63383-D9E6-BEB2-32D1-19D51BAE2AAC}"/>
              </a:ext>
            </a:extLst>
          </p:cNvPr>
          <p:cNvSpPr/>
          <p:nvPr/>
        </p:nvSpPr>
        <p:spPr>
          <a:xfrm>
            <a:off x="2002642" y="4595804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CC2C38E-36C7-DD57-73D9-BEF1F1DDDE09}"/>
              </a:ext>
            </a:extLst>
          </p:cNvPr>
          <p:cNvSpPr/>
          <p:nvPr/>
        </p:nvSpPr>
        <p:spPr>
          <a:xfrm>
            <a:off x="2002642" y="5076585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0063CD0-B8D1-758F-7792-22C5DDF501E7}"/>
              </a:ext>
            </a:extLst>
          </p:cNvPr>
          <p:cNvSpPr/>
          <p:nvPr/>
        </p:nvSpPr>
        <p:spPr>
          <a:xfrm>
            <a:off x="2002642" y="550534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5ABC45B-FB79-6EE2-7037-13C9754AA84A}"/>
              </a:ext>
            </a:extLst>
          </p:cNvPr>
          <p:cNvSpPr/>
          <p:nvPr/>
        </p:nvSpPr>
        <p:spPr>
          <a:xfrm>
            <a:off x="2767680" y="587545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6</a:t>
            </a:r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8A199C6-F3E1-0882-1069-4446C4F12C95}"/>
              </a:ext>
            </a:extLst>
          </p:cNvPr>
          <p:cNvSpPr/>
          <p:nvPr/>
        </p:nvSpPr>
        <p:spPr>
          <a:xfrm>
            <a:off x="2231472" y="4074478"/>
            <a:ext cx="2418710" cy="2942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BD89C88-8D92-26E4-E4CD-CA4583344C08}"/>
              </a:ext>
            </a:extLst>
          </p:cNvPr>
          <p:cNvSpPr/>
          <p:nvPr/>
        </p:nvSpPr>
        <p:spPr>
          <a:xfrm>
            <a:off x="2231472" y="4517827"/>
            <a:ext cx="2418710" cy="2942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6B4F848-CC97-DB46-201F-7BAD9D5D309D}"/>
              </a:ext>
            </a:extLst>
          </p:cNvPr>
          <p:cNvSpPr/>
          <p:nvPr/>
        </p:nvSpPr>
        <p:spPr>
          <a:xfrm>
            <a:off x="2231472" y="4982782"/>
            <a:ext cx="2418710" cy="2942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B0FBAC-E3D7-535B-24EA-FAEAD66DB354}"/>
              </a:ext>
            </a:extLst>
          </p:cNvPr>
          <p:cNvSpPr/>
          <p:nvPr/>
        </p:nvSpPr>
        <p:spPr>
          <a:xfrm>
            <a:off x="2231472" y="5439931"/>
            <a:ext cx="2418710" cy="2942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CCAEAA-13BB-6A06-53D5-B0C8AFF03752}"/>
              </a:ext>
            </a:extLst>
          </p:cNvPr>
          <p:cNvSpPr txBox="1"/>
          <p:nvPr/>
        </p:nvSpPr>
        <p:spPr>
          <a:xfrm>
            <a:off x="9134375" y="1021234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[Network name] </a:t>
            </a:r>
            <a:r>
              <a:rPr lang="en-US" altLang="ko-KR" sz="900" dirty="0" err="1"/>
              <a:t>Binance</a:t>
            </a:r>
            <a:r>
              <a:rPr lang="en-US" altLang="ko-KR" sz="900" dirty="0"/>
              <a:t> Smart Chain</a:t>
            </a:r>
            <a:endParaRPr lang="ko-KR" altLang="en-US" sz="9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7933731C-401B-9F39-81EF-834373C33F8D}"/>
              </a:ext>
            </a:extLst>
          </p:cNvPr>
          <p:cNvSpPr/>
          <p:nvPr/>
        </p:nvSpPr>
        <p:spPr>
          <a:xfrm>
            <a:off x="8974939" y="104775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950357-8949-CD84-04B5-A16D82DE3A09}"/>
              </a:ext>
            </a:extLst>
          </p:cNvPr>
          <p:cNvSpPr txBox="1"/>
          <p:nvPr/>
        </p:nvSpPr>
        <p:spPr>
          <a:xfrm>
            <a:off x="9134375" y="1417156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[New RPC URL] https://bsc-dataseed.binance.org</a:t>
            </a:r>
            <a:endParaRPr lang="ko-KR" altLang="en-US" sz="9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2D79209-32B8-06EA-7BA9-10D9C3E71421}"/>
              </a:ext>
            </a:extLst>
          </p:cNvPr>
          <p:cNvSpPr/>
          <p:nvPr/>
        </p:nvSpPr>
        <p:spPr>
          <a:xfrm>
            <a:off x="8974939" y="144367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483DBB-1D99-515F-EAF7-5A1FA7745FF9}"/>
              </a:ext>
            </a:extLst>
          </p:cNvPr>
          <p:cNvSpPr txBox="1"/>
          <p:nvPr/>
        </p:nvSpPr>
        <p:spPr>
          <a:xfrm>
            <a:off x="9134375" y="1813004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[Chain ID] 56</a:t>
            </a:r>
            <a:endParaRPr lang="ko-KR" altLang="en-US" sz="9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409037F-B47E-0828-C93D-93EB4BDE5082}"/>
              </a:ext>
            </a:extLst>
          </p:cNvPr>
          <p:cNvSpPr/>
          <p:nvPr/>
        </p:nvSpPr>
        <p:spPr>
          <a:xfrm>
            <a:off x="8974939" y="1839520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3</a:t>
            </a:r>
            <a:endParaRPr lang="ko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6D21E3-C553-C451-F922-4369A267B77D}"/>
              </a:ext>
            </a:extLst>
          </p:cNvPr>
          <p:cNvSpPr txBox="1"/>
          <p:nvPr/>
        </p:nvSpPr>
        <p:spPr>
          <a:xfrm>
            <a:off x="9134375" y="2211075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[Currency symbol] BNB</a:t>
            </a:r>
            <a:endParaRPr lang="ko-KR" altLang="en-US" sz="900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BEDF01B-D7F9-DBE3-F321-CB8433D42F7F}"/>
              </a:ext>
            </a:extLst>
          </p:cNvPr>
          <p:cNvSpPr/>
          <p:nvPr/>
        </p:nvSpPr>
        <p:spPr>
          <a:xfrm>
            <a:off x="8974939" y="2237591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4</a:t>
            </a:r>
            <a:endParaRPr lang="ko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A52117A-150A-1720-4584-E90DACEB0D3F}"/>
              </a:ext>
            </a:extLst>
          </p:cNvPr>
          <p:cNvSpPr txBox="1"/>
          <p:nvPr/>
        </p:nvSpPr>
        <p:spPr>
          <a:xfrm>
            <a:off x="9134375" y="2609432"/>
            <a:ext cx="2722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[Block explorer URL] https://bscscan.com</a:t>
            </a:r>
            <a:endParaRPr lang="ko-KR" altLang="en-US" sz="900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02152A4-B02F-2CE9-3056-31ED1193A6B9}"/>
              </a:ext>
            </a:extLst>
          </p:cNvPr>
          <p:cNvSpPr/>
          <p:nvPr/>
        </p:nvSpPr>
        <p:spPr>
          <a:xfrm>
            <a:off x="8974939" y="2635948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5</a:t>
            </a:r>
            <a:endParaRPr lang="ko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A55FB69-2DA6-F327-A551-86D83DFE61F0}"/>
              </a:ext>
            </a:extLst>
          </p:cNvPr>
          <p:cNvSpPr txBox="1"/>
          <p:nvPr/>
        </p:nvSpPr>
        <p:spPr>
          <a:xfrm>
            <a:off x="9134375" y="3013811"/>
            <a:ext cx="2722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[SAVE] </a:t>
            </a:r>
            <a:r>
              <a:rPr lang="ko-KR" altLang="en-US" sz="900" dirty="0"/>
              <a:t>위 내용을 기입한 후 저장하여 </a:t>
            </a:r>
            <a:r>
              <a:rPr lang="en-US" altLang="ko-KR" sz="900" dirty="0"/>
              <a:t>BSC Chain network</a:t>
            </a:r>
            <a:r>
              <a:rPr lang="ko-KR" altLang="en-US" sz="900" dirty="0"/>
              <a:t>를 추가합니다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83A34B51-E4D5-803D-8476-CA1C70C669C3}"/>
              </a:ext>
            </a:extLst>
          </p:cNvPr>
          <p:cNvSpPr/>
          <p:nvPr/>
        </p:nvSpPr>
        <p:spPr>
          <a:xfrm>
            <a:off x="8974939" y="3040327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6</a:t>
            </a:r>
            <a:endParaRPr lang="ko-KR" altLang="en-US" sz="100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B8198370-C2AC-A31C-12EA-AD1F4360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53" y="4091448"/>
            <a:ext cx="2571405" cy="2237456"/>
          </a:xfrm>
          <a:prstGeom prst="rect">
            <a:avLst/>
          </a:prstGeom>
        </p:spPr>
      </p:pic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1FE832B-993F-851F-3521-713257E5FAAA}"/>
              </a:ext>
            </a:extLst>
          </p:cNvPr>
          <p:cNvCxnSpPr>
            <a:cxnSpLocks/>
            <a:endCxn id="60" idx="2"/>
          </p:cNvCxnSpPr>
          <p:nvPr/>
        </p:nvCxnSpPr>
        <p:spPr>
          <a:xfrm flipV="1">
            <a:off x="3754452" y="5645326"/>
            <a:ext cx="2815091" cy="31331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3D1A737-0C3C-21CF-3955-79A07DEDEF9D}"/>
              </a:ext>
            </a:extLst>
          </p:cNvPr>
          <p:cNvSpPr/>
          <p:nvPr/>
        </p:nvSpPr>
        <p:spPr>
          <a:xfrm>
            <a:off x="5412825" y="5139860"/>
            <a:ext cx="2313436" cy="5054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41E9CC-24FB-A644-2B4F-B0480B8E0E26}"/>
              </a:ext>
            </a:extLst>
          </p:cNvPr>
          <p:cNvSpPr/>
          <p:nvPr/>
        </p:nvSpPr>
        <p:spPr>
          <a:xfrm>
            <a:off x="5223752" y="5292472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C0C324-5FD6-FAFF-839B-46A5EB5162E5}"/>
              </a:ext>
            </a:extLst>
          </p:cNvPr>
          <p:cNvSpPr txBox="1"/>
          <p:nvPr/>
        </p:nvSpPr>
        <p:spPr>
          <a:xfrm>
            <a:off x="9134375" y="3443420"/>
            <a:ext cx="27226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[Switch to </a:t>
            </a:r>
            <a:r>
              <a:rPr lang="en-US" altLang="ko-KR" sz="900" dirty="0" err="1"/>
              <a:t>Binance</a:t>
            </a:r>
            <a:r>
              <a:rPr lang="en-US" altLang="ko-KR" sz="900" dirty="0"/>
              <a:t> Smart Chain] </a:t>
            </a:r>
            <a:r>
              <a:rPr lang="ko-KR" altLang="en-US" sz="900" dirty="0"/>
              <a:t>버튼을 클릭하여 </a:t>
            </a:r>
            <a:r>
              <a:rPr lang="en-US" altLang="ko-KR" sz="900" dirty="0" err="1"/>
              <a:t>metamask</a:t>
            </a:r>
            <a:r>
              <a:rPr lang="ko-KR" altLang="en-US" sz="900" dirty="0"/>
              <a:t>의 </a:t>
            </a:r>
            <a:r>
              <a:rPr lang="en-US" altLang="ko-KR" sz="900" dirty="0"/>
              <a:t>network</a:t>
            </a:r>
            <a:r>
              <a:rPr lang="ko-KR" altLang="en-US" sz="900" dirty="0"/>
              <a:t>를 </a:t>
            </a:r>
            <a:r>
              <a:rPr lang="en-US" altLang="ko-KR" sz="900" dirty="0"/>
              <a:t>BSC Chain</a:t>
            </a:r>
            <a:r>
              <a:rPr lang="ko-KR" altLang="en-US" sz="900" dirty="0"/>
              <a:t>으로 변경합니다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45A14905-9065-6127-29EA-5205DF0D61AE}"/>
              </a:ext>
            </a:extLst>
          </p:cNvPr>
          <p:cNvSpPr/>
          <p:nvPr/>
        </p:nvSpPr>
        <p:spPr>
          <a:xfrm>
            <a:off x="8974939" y="3469936"/>
            <a:ext cx="159436" cy="1594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7</a:t>
            </a:r>
            <a:endParaRPr lang="ko-KR" alt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FFEDA2-CF1E-710D-AF96-F7E117AFEB30}"/>
              </a:ext>
            </a:extLst>
          </p:cNvPr>
          <p:cNvSpPr txBox="1"/>
          <p:nvPr/>
        </p:nvSpPr>
        <p:spPr>
          <a:xfrm>
            <a:off x="334963" y="284686"/>
            <a:ext cx="842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50000"/>
                    <a:lumOff val="50000"/>
                  </a:schemeClr>
                </a:solidFill>
              </a:rPr>
              <a:t>MetaMask Setting  l  </a:t>
            </a:r>
            <a:r>
              <a:rPr lang="en-US" altLang="ko-KR"/>
              <a:t>Main Page</a:t>
            </a:r>
            <a:r>
              <a:rPr lang="ko-KR" altLang="en-US"/>
              <a:t> </a:t>
            </a:r>
            <a:r>
              <a:rPr lang="en-US" altLang="ko-KR"/>
              <a:t>&gt; Add BSC chain to Metamask (Passive)(02)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C40AD-7009-A6A9-BEE6-5F8D6FC73AB9}"/>
              </a:ext>
            </a:extLst>
          </p:cNvPr>
          <p:cNvSpPr txBox="1"/>
          <p:nvPr/>
        </p:nvSpPr>
        <p:spPr>
          <a:xfrm>
            <a:off x="8974939" y="4511267"/>
            <a:ext cx="288209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900"/>
              <a:t>※ MetaMask</a:t>
            </a:r>
            <a:r>
              <a:rPr lang="ko-KR" altLang="en-US" sz="900"/>
              <a:t>에서 </a:t>
            </a:r>
            <a:r>
              <a:rPr lang="en-US" altLang="ko-KR" sz="900"/>
              <a:t>BSC Chain </a:t>
            </a:r>
            <a:r>
              <a:rPr lang="ko-KR" altLang="en-US" sz="900"/>
              <a:t>추가 시 위의 정보를 선택 또는 입력하시면 됩니다</a:t>
            </a:r>
            <a:r>
              <a:rPr lang="en-US" altLang="ko-KR" sz="900"/>
              <a:t>.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82442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7871</TotalTime>
  <Words>8282</Words>
  <Application>Microsoft Macintosh PowerPoint</Application>
  <PresentationFormat>와이드스크린</PresentationFormat>
  <Paragraphs>1200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4" baseType="lpstr">
      <vt:lpstr>나눔스퀘어</vt:lpstr>
      <vt:lpstr>Malgun Gothic</vt:lpstr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지현</dc:creator>
  <cp:lastModifiedBy>KIMJIWON</cp:lastModifiedBy>
  <cp:revision>206</cp:revision>
  <dcterms:created xsi:type="dcterms:W3CDTF">2023-08-23T02:37:08Z</dcterms:created>
  <dcterms:modified xsi:type="dcterms:W3CDTF">2024-03-21T09:00:03Z</dcterms:modified>
</cp:coreProperties>
</file>